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4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-35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353352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66530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622992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46561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789942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59027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6154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636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000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691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533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10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702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09525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913020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108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452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is Publishing</a:t>
            </a:r>
            <a:r>
              <a:rPr lang="en-US" baseline="30000" dirty="0" smtClean="0"/>
              <a:t>2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200" dirty="0" err="1" smtClean="0"/>
              <a:t>OSI</a:t>
            </a:r>
            <a:r>
              <a:rPr lang="en-US" sz="3200" dirty="0" smtClean="0"/>
              <a:t> 2016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51091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PUBLISHING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2400" dirty="0"/>
              <a:t>Oldenburg definition of publishing (1665): registration, certification, dissemination, archiving</a:t>
            </a:r>
          </a:p>
          <a:p>
            <a:pPr lvl="0"/>
            <a:r>
              <a:rPr lang="en-US" sz="2400" dirty="0"/>
              <a:t>Still defined by two main outputs: journal article, monograph</a:t>
            </a:r>
          </a:p>
          <a:p>
            <a:pPr lvl="0"/>
            <a:r>
              <a:rPr lang="en-US" sz="2400" dirty="0" smtClean="0"/>
              <a:t>Tenure, promotion and competition for grant funding in the sciences drive author behavior that favors prestige brands and the traditional publishing model</a:t>
            </a:r>
            <a:endParaRPr lang="en-US" sz="2400" dirty="0"/>
          </a:p>
          <a:p>
            <a:pPr lvl="0"/>
            <a:r>
              <a:rPr lang="en-US" sz="2400" dirty="0"/>
              <a:t>Open access has not yet changed </a:t>
            </a:r>
            <a:r>
              <a:rPr lang="en-US" sz="2400" dirty="0" smtClean="0"/>
              <a:t>the core functions of </a:t>
            </a:r>
            <a:r>
              <a:rPr lang="en-US" sz="2400" dirty="0"/>
              <a:t>scholarly </a:t>
            </a:r>
            <a:r>
              <a:rPr lang="en-US" sz="2400" dirty="0" smtClean="0"/>
              <a:t>publishing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89543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PUBLISHING IN THE 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2400" dirty="0"/>
              <a:t>Change from event-driven to continual process: </a:t>
            </a:r>
            <a:r>
              <a:rPr lang="en-US" sz="2400" dirty="0" smtClean="0"/>
              <a:t>reflecting </a:t>
            </a:r>
            <a:r>
              <a:rPr lang="en-US" sz="2400" dirty="0" smtClean="0"/>
              <a:t>more stages </a:t>
            </a:r>
            <a:r>
              <a:rPr lang="en-US" sz="2400" dirty="0"/>
              <a:t>of research lifecycle, including on-going evaluation</a:t>
            </a:r>
          </a:p>
          <a:p>
            <a:pPr lvl="0"/>
            <a:r>
              <a:rPr lang="en-US" sz="2400" dirty="0"/>
              <a:t>Include richer body of scholarly </a:t>
            </a:r>
            <a:r>
              <a:rPr lang="en-US" sz="2400" dirty="0" smtClean="0"/>
              <a:t>content: data</a:t>
            </a:r>
            <a:r>
              <a:rPr lang="en-US" sz="2400" dirty="0"/>
              <a:t>, multimedia, lab notes, software, social media, </a:t>
            </a:r>
            <a:r>
              <a:rPr lang="en-US" sz="2400" dirty="0" smtClean="0"/>
              <a:t>interactivity</a:t>
            </a:r>
            <a:endParaRPr lang="en-US" sz="2400" dirty="0"/>
          </a:p>
          <a:p>
            <a:pPr lvl="0"/>
            <a:r>
              <a:rPr lang="en-US" sz="2400" dirty="0"/>
              <a:t>Multiple avenues and models of dissemination and evaluation: </a:t>
            </a:r>
            <a:r>
              <a:rPr lang="en-US" sz="2400" dirty="0" smtClean="0"/>
              <a:t>formal/informal</a:t>
            </a:r>
            <a:r>
              <a:rPr lang="en-US" sz="2400" dirty="0"/>
              <a:t>, </a:t>
            </a:r>
            <a:r>
              <a:rPr lang="en-US" sz="2400" dirty="0" smtClean="0"/>
              <a:t>open/closed</a:t>
            </a:r>
            <a:r>
              <a:rPr lang="en-US" sz="2400" dirty="0"/>
              <a:t>, mixed economies </a:t>
            </a:r>
          </a:p>
          <a:p>
            <a:pPr lvl="0"/>
            <a:r>
              <a:rPr lang="en-US" sz="2400" dirty="0"/>
              <a:t>Reward and recognition based on </a:t>
            </a:r>
            <a:r>
              <a:rPr lang="en-US" sz="2400" dirty="0" smtClean="0"/>
              <a:t>new and more diverse roles</a:t>
            </a:r>
            <a:r>
              <a:rPr lang="en-US" sz="2400" dirty="0"/>
              <a:t>, scholarly </a:t>
            </a:r>
            <a:r>
              <a:rPr lang="en-US" sz="2400" dirty="0" smtClean="0"/>
              <a:t>work, and venues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353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GET THERE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09344"/>
            <a:ext cx="8915400" cy="4974336"/>
          </a:xfrm>
        </p:spPr>
        <p:txBody>
          <a:bodyPr>
            <a:noAutofit/>
          </a:bodyPr>
          <a:lstStyle/>
          <a:p>
            <a:pPr lvl="0"/>
            <a:r>
              <a:rPr lang="en-US" sz="2400" dirty="0"/>
              <a:t>Change how </a:t>
            </a:r>
            <a:r>
              <a:rPr lang="en-US" sz="2400" dirty="0" smtClean="0"/>
              <a:t>scholarship and scholars are </a:t>
            </a:r>
            <a:r>
              <a:rPr lang="en-US" sz="2400" dirty="0"/>
              <a:t>evaluated; responsibility of </a:t>
            </a:r>
            <a:r>
              <a:rPr lang="en-US" sz="2400" dirty="0" smtClean="0"/>
              <a:t>funders, publishers, universities and scholarly societies</a:t>
            </a:r>
            <a:endParaRPr lang="en-US" sz="2400" dirty="0"/>
          </a:p>
          <a:p>
            <a:pPr lvl="0"/>
            <a:r>
              <a:rPr lang="en-US" sz="2400" dirty="0"/>
              <a:t>Incentivize experimentation, creativity, </a:t>
            </a:r>
            <a:r>
              <a:rPr lang="en-US" sz="2400" dirty="0" smtClean="0"/>
              <a:t>risk-taking</a:t>
            </a:r>
          </a:p>
          <a:p>
            <a:pPr lvl="0"/>
            <a:r>
              <a:rPr lang="en-US" sz="2400" dirty="0" smtClean="0"/>
              <a:t>Develop/enable </a:t>
            </a:r>
            <a:r>
              <a:rPr lang="en-US" sz="2400" dirty="0"/>
              <a:t>new roles </a:t>
            </a:r>
            <a:r>
              <a:rPr lang="en-US" sz="2400" dirty="0" smtClean="0"/>
              <a:t>and </a:t>
            </a:r>
            <a:r>
              <a:rPr lang="en-US" sz="2400" dirty="0"/>
              <a:t>training for scholars, publishers, librarians</a:t>
            </a:r>
          </a:p>
          <a:p>
            <a:pPr lvl="0"/>
            <a:r>
              <a:rPr lang="en-US" sz="2400" dirty="0"/>
              <a:t>Expand partnerships, collaborations to build sustained funding and effective ecosystem (government, private funders, university, scholarly societies)</a:t>
            </a:r>
          </a:p>
          <a:p>
            <a:r>
              <a:rPr lang="en-US" sz="2400" dirty="0" smtClean="0"/>
              <a:t>Establish </a:t>
            </a:r>
            <a:r>
              <a:rPr lang="en-US" sz="2400" dirty="0"/>
              <a:t>friction-free environment for researchers to share </a:t>
            </a:r>
            <a:r>
              <a:rPr lang="en-US" sz="2400" dirty="0" smtClean="0"/>
              <a:t>scholarship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59624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 FOR OSI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2400" dirty="0" smtClean="0"/>
              <a:t>Identify existing studies and initiatives relevant to open scholarship, including systems of academic recognition and reward; and identify gaps in evidence and knowledge</a:t>
            </a:r>
          </a:p>
          <a:p>
            <a:pPr lvl="0"/>
            <a:r>
              <a:rPr lang="en-US" sz="2400" dirty="0" smtClean="0"/>
              <a:t>Define unmet publishing needs of scholars</a:t>
            </a:r>
          </a:p>
          <a:p>
            <a:pPr lvl="0"/>
            <a:r>
              <a:rPr lang="en-US" sz="2400" dirty="0" smtClean="0"/>
              <a:t>Invite other stakeholders to next OSI meeting, including research communities, domain repositories and research software providers</a:t>
            </a:r>
          </a:p>
          <a:p>
            <a:pPr lvl="0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52097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09344"/>
            <a:ext cx="8915400" cy="4974336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2400" dirty="0" smtClean="0"/>
              <a:t>Andrew </a:t>
            </a:r>
            <a:r>
              <a:rPr lang="en-US" sz="2400" dirty="0" err="1" smtClean="0"/>
              <a:t>Tein</a:t>
            </a:r>
            <a:endParaRPr lang="en-US" sz="2400" dirty="0" smtClean="0"/>
          </a:p>
          <a:p>
            <a:pPr marL="0" lvl="0" indent="0">
              <a:buNone/>
            </a:pPr>
            <a:r>
              <a:rPr lang="en-US" sz="2400" dirty="0" err="1" smtClean="0"/>
              <a:t>Harriette</a:t>
            </a:r>
            <a:r>
              <a:rPr lang="en-US" sz="2400" dirty="0" smtClean="0"/>
              <a:t> </a:t>
            </a:r>
            <a:r>
              <a:rPr lang="en-US" sz="2400" dirty="0" err="1" smtClean="0"/>
              <a:t>Hemmasi</a:t>
            </a:r>
            <a:endParaRPr lang="en-US" sz="2400" dirty="0" smtClean="0"/>
          </a:p>
          <a:p>
            <a:pPr marL="0" lvl="0" indent="0">
              <a:buNone/>
            </a:pPr>
            <a:r>
              <a:rPr lang="en-US" sz="2400" dirty="0" smtClean="0"/>
              <a:t>Ivan </a:t>
            </a:r>
            <a:r>
              <a:rPr lang="en-US" sz="2400" dirty="0" err="1" smtClean="0"/>
              <a:t>Oransky</a:t>
            </a:r>
            <a:endParaRPr lang="en-US" sz="2400" dirty="0" smtClean="0"/>
          </a:p>
          <a:p>
            <a:pPr marL="0" lvl="0" indent="0">
              <a:buNone/>
            </a:pPr>
            <a:r>
              <a:rPr lang="en-US" sz="2400" dirty="0" smtClean="0"/>
              <a:t>John </a:t>
            </a:r>
            <a:r>
              <a:rPr lang="en-US" sz="2400" dirty="0" err="1" smtClean="0"/>
              <a:t>Inglis</a:t>
            </a:r>
            <a:endParaRPr lang="en-US" sz="2400" dirty="0" smtClean="0"/>
          </a:p>
          <a:p>
            <a:pPr marL="0" lvl="0" indent="0">
              <a:buNone/>
            </a:pPr>
            <a:r>
              <a:rPr lang="en-US" sz="2400" dirty="0" smtClean="0"/>
              <a:t>Lisa Macklin</a:t>
            </a:r>
          </a:p>
          <a:p>
            <a:pPr marL="0" lvl="0" indent="0">
              <a:buNone/>
            </a:pPr>
            <a:r>
              <a:rPr lang="en-US" sz="2400" dirty="0" smtClean="0"/>
              <a:t>Mark Parsons</a:t>
            </a:r>
          </a:p>
          <a:p>
            <a:pPr marL="0" lvl="0" indent="0">
              <a:buNone/>
            </a:pPr>
            <a:r>
              <a:rPr lang="en-US" sz="2400" dirty="0" smtClean="0"/>
              <a:t>Melanie </a:t>
            </a:r>
            <a:r>
              <a:rPr lang="en-US" sz="2400" dirty="0" err="1" smtClean="0"/>
              <a:t>Dolechek</a:t>
            </a:r>
            <a:endParaRPr lang="en-US" sz="2400" dirty="0" smtClean="0"/>
          </a:p>
          <a:p>
            <a:pPr marL="0" lvl="0" indent="0">
              <a:buNone/>
            </a:pPr>
            <a:r>
              <a:rPr lang="en-US" sz="2400" dirty="0" smtClean="0"/>
              <a:t>Nancy </a:t>
            </a:r>
            <a:r>
              <a:rPr lang="en-US" sz="2400" dirty="0" err="1" smtClean="0"/>
              <a:t>Rodnan</a:t>
            </a:r>
            <a:endParaRPr lang="en-US" sz="2400" dirty="0" smtClean="0"/>
          </a:p>
          <a:p>
            <a:pPr marL="0" lvl="0" indent="0">
              <a:buNone/>
            </a:pPr>
            <a:r>
              <a:rPr lang="en-US" sz="2400" dirty="0" smtClean="0"/>
              <a:t>Sharon </a:t>
            </a:r>
            <a:r>
              <a:rPr lang="en-US" sz="2400" dirty="0" err="1" smtClean="0"/>
              <a:t>Farb</a:t>
            </a:r>
            <a:endParaRPr lang="en-US" sz="2400" dirty="0" smtClean="0"/>
          </a:p>
          <a:p>
            <a:pPr marL="0" lvl="0" indent="0">
              <a:buNone/>
            </a:pPr>
            <a:r>
              <a:rPr lang="en-US" sz="2400" dirty="0" smtClean="0"/>
              <a:t>Steven Hall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9126375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71</TotalTime>
  <Words>283</Words>
  <Application>Microsoft Office PowerPoint</Application>
  <PresentationFormat>Custom</PresentationFormat>
  <Paragraphs>33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Wisp</vt:lpstr>
      <vt:lpstr>What is Publishing2?</vt:lpstr>
      <vt:lpstr>PUBLISHING TODAY</vt:lpstr>
      <vt:lpstr>PUBLISHING IN THE FUTURE</vt:lpstr>
      <vt:lpstr>HOW TO GET THERE</vt:lpstr>
      <vt:lpstr>RECOMMENDATIONS FOR OSI</vt:lpstr>
      <vt:lpstr>WORKING GROUP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Publishing2?</dc:title>
  <dc:creator>Melanie Dolechek</dc:creator>
  <cp:lastModifiedBy>Steven Hall</cp:lastModifiedBy>
  <cp:revision>8</cp:revision>
  <dcterms:created xsi:type="dcterms:W3CDTF">2016-04-21T15:31:46Z</dcterms:created>
  <dcterms:modified xsi:type="dcterms:W3CDTF">2016-04-21T21:11:44Z</dcterms:modified>
</cp:coreProperties>
</file>