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07D569E-F35A-4DF5-9D68-6E7B790C1EAF}">
  <a:tblStyle styleId="{507D569E-F35A-4DF5-9D68-6E7B790C1EAF}" styleName="Table_0">
    <a:wholeTbl>
      <a:tcStyle>
        <a:tcBdr>
          <a:left>
            <a:ln w="9525" cap="flat" cmpd="sng">
              <a:solidFill>
                <a:srgbClr val="CCCCCC"/>
              </a:solidFill>
              <a:prstDash val="solid"/>
              <a:round/>
              <a:headEnd type="none" w="med" len="med"/>
              <a:tailEnd type="none" w="med" len="med"/>
            </a:ln>
          </a:left>
          <a:right>
            <a:ln w="9525" cap="flat" cmpd="sng">
              <a:solidFill>
                <a:srgbClr val="CCCCCC"/>
              </a:solidFill>
              <a:prstDash val="solid"/>
              <a:round/>
              <a:headEnd type="none" w="med" len="med"/>
              <a:tailEnd type="none" w="med" len="med"/>
            </a:ln>
          </a:right>
          <a:top>
            <a:ln w="9525" cap="flat" cmpd="sng">
              <a:solidFill>
                <a:srgbClr val="CCCCCC"/>
              </a:solidFill>
              <a:prstDash val="solid"/>
              <a:round/>
              <a:headEnd type="none" w="med" len="med"/>
              <a:tailEnd type="none" w="med" len="med"/>
            </a:ln>
          </a:top>
          <a:bottom>
            <a:ln w="9525" cap="flat" cmpd="sng">
              <a:solidFill>
                <a:srgbClr val="CCCCCC"/>
              </a:solidFill>
              <a:prstDash val="solid"/>
              <a:round/>
              <a:headEnd type="none" w="med" len="med"/>
              <a:tailEnd type="none" w="med" len="med"/>
            </a:ln>
          </a:bottom>
          <a:insideH>
            <a:ln w="9525" cap="flat" cmpd="sng">
              <a:solidFill>
                <a:srgbClr val="CCCCCC"/>
              </a:solidFill>
              <a:prstDash val="solid"/>
              <a:round/>
              <a:headEnd type="none" w="med" len="med"/>
              <a:tailEnd type="none" w="med" len="med"/>
            </a:ln>
          </a:insideH>
          <a:insideV>
            <a:ln w="9525" cap="flat" cmpd="sng">
              <a:solidFill>
                <a:srgbClr val="CCCCCC"/>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9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7230509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a:t>We have applied innovation in certain areas but not all of them and we still have much of the status quo remaining. Tinkering with what </a:t>
            </a:r>
            <a:r>
              <a:rPr lang="en-US" b="1" i="1"/>
              <a:t>is</a:t>
            </a:r>
            <a:r>
              <a:rPr lang="en-US"/>
              <a:t> rather than pulling the rug out.  </a:t>
            </a:r>
            <a:r>
              <a:rPr lang="en-US" sz="1600">
                <a:solidFill>
                  <a:schemeClr val="dk1"/>
                </a:solidFill>
              </a:rPr>
              <a:t>Moving away from publishing of a single “artifact” of a stable paper as the end product of research - to include data, amendments, protocols, blogs, music files. etc. And by unbundled services offerings we think of things like authoring, peer review, copy editing, production, preservation, dissemination. Here authors could have more choice about what services if any they (or their institutions) need to purchase for a particular research object they want to publish. So if you are adding additional research information to something that already exists, what kind of peer review do you need?</a:t>
            </a:r>
          </a:p>
          <a:p>
            <a:pPr lvl="0" rtl="0">
              <a:lnSpc>
                <a:spcPct val="115000"/>
              </a:lnSpc>
              <a:spcBef>
                <a:spcPts val="0"/>
              </a:spcBef>
              <a:buNone/>
            </a:pPr>
            <a:endParaRPr/>
          </a:p>
          <a:p>
            <a:pPr lvl="0" rtl="0">
              <a:lnSpc>
                <a:spcPct val="115000"/>
              </a:lnSpc>
              <a:spcBef>
                <a:spcPts val="0"/>
              </a:spcBef>
              <a:buNone/>
            </a:pPr>
            <a:endParaRPr/>
          </a:p>
          <a:p>
            <a:pPr lvl="0" rtl="0">
              <a:lnSpc>
                <a:spcPct val="115000"/>
              </a:lnSpc>
              <a:spcBef>
                <a:spcPts val="0"/>
              </a:spcBef>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a:t>We have applied innovation in certain areas but not all of them and we still have much of the status quo remaining. Tinkering with what </a:t>
            </a:r>
            <a:r>
              <a:rPr lang="en-US" b="1" i="1"/>
              <a:t>is</a:t>
            </a:r>
            <a:r>
              <a:rPr lang="en-US"/>
              <a:t> rather than pulling the rug out. </a:t>
            </a:r>
            <a:r>
              <a:rPr lang="en-US" sz="1800">
                <a:solidFill>
                  <a:schemeClr val="dk1"/>
                </a:solidFill>
              </a:rPr>
              <a:t>v1: Evaluate best in-class examples of distinct publishing services that can be considered variables in a test of a new, shared, standards-based infrastructure that serves an author-focused system and incentivizes and serves global scholarship and innovation.</a:t>
            </a:r>
          </a:p>
          <a:p>
            <a:pPr lvl="0" rtl="0">
              <a:lnSpc>
                <a:spcPct val="115000"/>
              </a:lnSpc>
              <a:spcBef>
                <a:spcPts val="0"/>
              </a:spcBef>
              <a:buNone/>
            </a:pPr>
            <a:endParaRPr/>
          </a:p>
          <a:p>
            <a:pPr lvl="0" rtl="0">
              <a:lnSpc>
                <a:spcPct val="115000"/>
              </a:lnSpc>
              <a:spcBef>
                <a:spcPts val="0"/>
              </a:spcBef>
              <a:buNone/>
            </a:pPr>
            <a:endParaRPr/>
          </a:p>
          <a:p>
            <a:pPr lvl="0" rtl="0">
              <a:lnSpc>
                <a:spcPct val="115000"/>
              </a:lnSpc>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a:t>When we ended our discussions we agreed that we needed data to determine whether any changes we experiment with in publishing actually IMPROVES is - where improvement is measured by this framing question, of making the scholarly enterprise of greatest benefit to global society in a sustainable way, and to think like systems engineers on the effect of changing individual components on the function of the entire system to benefit global society.</a:t>
            </a: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buNone/>
            </a:pPr>
            <a:endParaRPr/>
          </a:p>
        </p:txBody>
      </p:sp>
      <p:sp>
        <p:nvSpPr>
          <p:cNvPr id="89" name="Shape 8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We are making an operating assumption here that “publishing” (writ large) needs transformational change. But our reasons for the change are not the same for everyone (across stakeholder groups). Several groups talked about a greater need for collaboration and communication.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a:t>We have applied innovation in certain areas but not all of them and we still have much of the status quo remaining. Tinkering with what is rather than pulling the rug out.</a:t>
            </a:r>
          </a:p>
        </p:txBody>
      </p:sp>
      <p:sp>
        <p:nvSpPr>
          <p:cNvPr id="102" name="Shape 10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Our group was operating under the assumption that we are not satisfied with the pace. What we need is real transformational change to the paradigm in a way that is </a:t>
            </a:r>
            <a:r>
              <a:rPr lang="en-US" b="1"/>
              <a:t>practical and sustainable</a:t>
            </a:r>
            <a:r>
              <a:rPr lang="en-US"/>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Here is the (somewhat aspirational) definition of publishing that we adopted for the purposes of our group’s work here.</a:t>
            </a:r>
          </a:p>
          <a:p>
            <a:pPr lvl="0">
              <a:spcBef>
                <a:spcPts val="0"/>
              </a:spcBef>
              <a:buNone/>
            </a:pPr>
            <a:r>
              <a:rPr lang="en-US"/>
              <a:t>Not just a journal article or monograph, but also blogs, multimedia, data, visualizations. And maybe not permanent - could be changing or even purposely ephemeral - where citation to the work requires date stamping, etc. So extends well beyond the reach of traditional publishing and also may not require the same suite of publishing services. Do you copy -edit a database?</a:t>
            </a: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We tend to think about things we don’t really understand as black boxes, but when we started drilling down into publishing, we realized a better metaphor might be a dam. We know it has worked in the past, but we don’t know how necessarily. Nontransparent monolithic gatekeeping function that occurs at a specific point in the research process. And as we start to think about different ways we might harness the power of this flow of information and knowledge, we thought about how difficult it could be to dismantle this existing structure. The only images we found for deconstructing dams involved blowing them up entirely. So no wonder there is resistance to that.</a:t>
            </a:r>
          </a:p>
        </p:txBody>
      </p:sp>
      <p:sp>
        <p:nvSpPr>
          <p:cNvPr id="119" name="Shape 11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These are both the obstacles and the existing power structures that are holding us back from transformative flow of knowledge outward.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a:t>We have applied innovation in certain areas but not all of them and we still have much of the status quo remaining. Tinkering with what </a:t>
            </a:r>
            <a:r>
              <a:rPr lang="en-US" b="1" i="1"/>
              <a:t>is</a:t>
            </a:r>
            <a:r>
              <a:rPr lang="en-US"/>
              <a:t> rather than pulling the rug out.</a:t>
            </a:r>
          </a:p>
          <a:p>
            <a:pPr lvl="0" rtl="0">
              <a:lnSpc>
                <a:spcPct val="115000"/>
              </a:lnSpc>
              <a:spcBef>
                <a:spcPts val="0"/>
              </a:spcBef>
              <a:buNone/>
            </a:pPr>
            <a:endParaRPr/>
          </a:p>
          <a:p>
            <a:pPr lvl="0" rtl="0">
              <a:lnSpc>
                <a:spcPct val="115000"/>
              </a:lnSpc>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
        <p:cNvGrpSpPr/>
        <p:nvPr/>
      </p:nvGrpSpPr>
      <p:grpSpPr>
        <a:xfrm>
          <a:off x="0" y="0"/>
          <a:ext cx="0" cy="0"/>
          <a:chOff x="0" y="0"/>
          <a:chExt cx="0" cy="0"/>
        </a:xfrm>
      </p:grpSpPr>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ocs.google.com/document/d/1ChYsQ9RxcSTuYv1PqLFnDXX3z0PjnrnI0EUWkP-QXCs/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1051925"/>
            <a:ext cx="7772400" cy="1470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WHAT IS PUBLISHING?</a:t>
            </a:r>
          </a:p>
        </p:txBody>
      </p:sp>
      <p:sp>
        <p:nvSpPr>
          <p:cNvPr id="85" name="Shape 85"/>
          <p:cNvSpPr txBox="1">
            <a:spLocks noGrp="1"/>
          </p:cNvSpPr>
          <p:nvPr>
            <p:ph type="subTitle" idx="1"/>
          </p:nvPr>
        </p:nvSpPr>
        <p:spPr>
          <a:xfrm>
            <a:off x="1371600" y="2221525"/>
            <a:ext cx="6400800"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US" sz="3200" b="0" i="0" u="none" strike="noStrike" cap="none">
                <a:solidFill>
                  <a:srgbClr val="888888"/>
                </a:solidFill>
                <a:latin typeface="Calibri"/>
                <a:ea typeface="Calibri"/>
                <a:cs typeface="Calibri"/>
                <a:sym typeface="Calibri"/>
              </a:rPr>
              <a:t>GROUP 1</a:t>
            </a:r>
          </a:p>
        </p:txBody>
      </p:sp>
      <p:pic>
        <p:nvPicPr>
          <p:cNvPr id="86" name="Shape 86"/>
          <p:cNvPicPr preferRelativeResize="0"/>
          <p:nvPr/>
        </p:nvPicPr>
        <p:blipFill>
          <a:blip r:embed="rId3">
            <a:alphaModFix/>
          </a:blip>
          <a:stretch>
            <a:fillRect/>
          </a:stretch>
        </p:blipFill>
        <p:spPr>
          <a:xfrm>
            <a:off x="2691350" y="3058949"/>
            <a:ext cx="3747050" cy="2892725"/>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78475" y="274650"/>
            <a:ext cx="8976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dirty="0" smtClean="0"/>
              <a:t>Can we ‘UNBUNDLE</a:t>
            </a:r>
            <a:r>
              <a:rPr lang="en-US" sz="4000" dirty="0"/>
              <a:t>’ </a:t>
            </a:r>
            <a:r>
              <a:rPr lang="en-US" sz="4000" dirty="0" smtClean="0"/>
              <a:t>publishing?</a:t>
            </a:r>
            <a:endParaRPr lang="en-US" sz="4000" dirty="0"/>
          </a:p>
        </p:txBody>
      </p:sp>
      <p:sp>
        <p:nvSpPr>
          <p:cNvPr id="145" name="Shape 145"/>
          <p:cNvSpPr txBox="1">
            <a:spLocks noGrp="1"/>
          </p:cNvSpPr>
          <p:nvPr>
            <p:ph type="body" idx="1"/>
          </p:nvPr>
        </p:nvSpPr>
        <p:spPr>
          <a:xfrm>
            <a:off x="457200" y="1295400"/>
            <a:ext cx="8229600" cy="4526100"/>
          </a:xfrm>
          <a:prstGeom prst="rect">
            <a:avLst/>
          </a:prstGeom>
          <a:noFill/>
          <a:ln>
            <a:noFill/>
          </a:ln>
        </p:spPr>
        <p:txBody>
          <a:bodyPr lIns="91425" tIns="45700" rIns="91425" bIns="45700" anchor="t" anchorCtr="0">
            <a:noAutofit/>
          </a:bodyPr>
          <a:lstStyle/>
          <a:p>
            <a:pPr marL="0" lvl="0" indent="0" rtl="0">
              <a:lnSpc>
                <a:spcPct val="115000"/>
              </a:lnSpc>
              <a:spcBef>
                <a:spcPts val="0"/>
              </a:spcBef>
              <a:buNone/>
            </a:pPr>
            <a:r>
              <a:rPr lang="en-US" sz="2000" dirty="0">
                <a:latin typeface="Arial"/>
                <a:ea typeface="Arial"/>
                <a:cs typeface="Arial"/>
                <a:sym typeface="Arial"/>
              </a:rPr>
              <a:t>Single stable artifact (journal article or monograph)  ---&gt;  </a:t>
            </a:r>
            <a:r>
              <a:rPr lang="en-US" sz="2000" b="1" dirty="0">
                <a:latin typeface="Arial"/>
                <a:ea typeface="Arial"/>
                <a:cs typeface="Arial"/>
                <a:sym typeface="Arial"/>
              </a:rPr>
              <a:t>multiple research objects</a:t>
            </a:r>
            <a:r>
              <a:rPr lang="en-US" sz="2000" dirty="0">
                <a:latin typeface="Arial"/>
                <a:ea typeface="Arial"/>
                <a:cs typeface="Arial"/>
                <a:sym typeface="Arial"/>
              </a:rPr>
              <a:t> </a:t>
            </a:r>
          </a:p>
          <a:p>
            <a:pPr marL="0" lvl="0" indent="0" rtl="0">
              <a:lnSpc>
                <a:spcPct val="115000"/>
              </a:lnSpc>
              <a:spcBef>
                <a:spcPts val="0"/>
              </a:spcBef>
              <a:buNone/>
            </a:pPr>
            <a:endParaRPr sz="2000" dirty="0">
              <a:latin typeface="Arial"/>
              <a:ea typeface="Arial"/>
              <a:cs typeface="Arial"/>
              <a:sym typeface="Arial"/>
            </a:endParaRPr>
          </a:p>
          <a:p>
            <a:pPr marL="0" lvl="0" indent="0" rtl="0">
              <a:lnSpc>
                <a:spcPct val="115000"/>
              </a:lnSpc>
              <a:spcBef>
                <a:spcPts val="0"/>
              </a:spcBef>
              <a:buNone/>
            </a:pPr>
            <a:r>
              <a:rPr lang="en-US" sz="2000" dirty="0">
                <a:latin typeface="Arial"/>
                <a:ea typeface="Arial"/>
                <a:cs typeface="Arial"/>
                <a:sym typeface="Arial"/>
              </a:rPr>
              <a:t>Monolithic (one-size-fits-all) black box ---&gt; a menu of </a:t>
            </a:r>
            <a:r>
              <a:rPr lang="en-US" sz="2000" b="1" dirty="0">
                <a:latin typeface="Arial"/>
                <a:ea typeface="Arial"/>
                <a:cs typeface="Arial"/>
                <a:sym typeface="Arial"/>
              </a:rPr>
              <a:t>unbundled service offerings</a:t>
            </a:r>
          </a:p>
        </p:txBody>
      </p:sp>
      <p:pic>
        <p:nvPicPr>
          <p:cNvPr id="146" name="Shape 146"/>
          <p:cNvPicPr preferRelativeResize="0"/>
          <p:nvPr/>
        </p:nvPicPr>
        <p:blipFill>
          <a:blip r:embed="rId3">
            <a:alphaModFix/>
          </a:blip>
          <a:stretch>
            <a:fillRect/>
          </a:stretch>
        </p:blipFill>
        <p:spPr>
          <a:xfrm>
            <a:off x="3321998" y="3001023"/>
            <a:ext cx="5822000" cy="3866925"/>
          </a:xfrm>
          <a:prstGeom prst="rect">
            <a:avLst/>
          </a:prstGeom>
          <a:noFill/>
          <a:ln>
            <a:noFill/>
          </a:ln>
        </p:spPr>
      </p:pic>
      <p:pic>
        <p:nvPicPr>
          <p:cNvPr id="147" name="Shape 147"/>
          <p:cNvPicPr preferRelativeResize="0"/>
          <p:nvPr/>
        </p:nvPicPr>
        <p:blipFill>
          <a:blip r:embed="rId4">
            <a:alphaModFix/>
          </a:blip>
          <a:stretch>
            <a:fillRect/>
          </a:stretch>
        </p:blipFill>
        <p:spPr>
          <a:xfrm>
            <a:off x="0" y="3276675"/>
            <a:ext cx="2965598" cy="3581324"/>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CALL TO ACTION - NEXT STEPS</a:t>
            </a:r>
          </a:p>
        </p:txBody>
      </p:sp>
      <p:sp>
        <p:nvSpPr>
          <p:cNvPr id="153" name="Shape 153"/>
          <p:cNvSpPr txBox="1">
            <a:spLocks noGrp="1"/>
          </p:cNvSpPr>
          <p:nvPr>
            <p:ph type="body" idx="1"/>
          </p:nvPr>
        </p:nvSpPr>
        <p:spPr>
          <a:xfrm>
            <a:off x="188325" y="1370200"/>
            <a:ext cx="8678400" cy="5640300"/>
          </a:xfrm>
          <a:prstGeom prst="rect">
            <a:avLst/>
          </a:prstGeom>
          <a:noFill/>
          <a:ln>
            <a:noFill/>
          </a:ln>
        </p:spPr>
        <p:txBody>
          <a:bodyPr lIns="91425" tIns="45700" rIns="91425" bIns="45700" anchor="t" anchorCtr="0">
            <a:noAutofit/>
          </a:bodyPr>
          <a:lstStyle/>
          <a:p>
            <a:pPr marL="0" marR="0" lvl="0" indent="0" algn="l" rtl="0">
              <a:spcBef>
                <a:spcPts val="0"/>
              </a:spcBef>
              <a:spcAft>
                <a:spcPts val="1000"/>
              </a:spcAft>
              <a:buNone/>
            </a:pPr>
            <a:r>
              <a:rPr lang="en-US" sz="2400" dirty="0"/>
              <a:t>Within our context of publishing as an interdependent ecosystem...</a:t>
            </a:r>
          </a:p>
          <a:p>
            <a:pPr marL="457200" marR="0" lvl="0" indent="-381000" algn="l" rtl="0">
              <a:spcBef>
                <a:spcPts val="0"/>
              </a:spcBef>
              <a:spcAft>
                <a:spcPts val="1000"/>
              </a:spcAft>
              <a:buSzPct val="100000"/>
            </a:pPr>
            <a:r>
              <a:rPr lang="en-US" sz="2400" dirty="0"/>
              <a:t>Audit what exists for and evaluate each module of an unbundled publishing ‘service’</a:t>
            </a:r>
          </a:p>
          <a:p>
            <a:pPr marL="457200" marR="0" lvl="0" indent="-381000" algn="l" rtl="0">
              <a:spcBef>
                <a:spcPts val="0"/>
              </a:spcBef>
              <a:spcAft>
                <a:spcPts val="1000"/>
              </a:spcAft>
              <a:buSzPct val="100000"/>
            </a:pPr>
            <a:r>
              <a:rPr lang="en-US" sz="2400" dirty="0"/>
              <a:t>Form a working group on open source, standardized, federated, modular infrastructures</a:t>
            </a:r>
          </a:p>
          <a:p>
            <a:pPr marL="914400" lvl="1" indent="-381000" rtl="0">
              <a:spcBef>
                <a:spcPts val="0"/>
              </a:spcBef>
              <a:spcAft>
                <a:spcPts val="1000"/>
              </a:spcAft>
              <a:buSzPct val="100000"/>
            </a:pPr>
            <a:r>
              <a:rPr lang="en-US" sz="2400" dirty="0"/>
              <a:t>e.g. VIVO published works ontology, </a:t>
            </a:r>
            <a:r>
              <a:rPr lang="en-US" sz="2400" dirty="0" err="1"/>
              <a:t>CrossRef</a:t>
            </a:r>
            <a:r>
              <a:rPr lang="en-US" sz="2400" dirty="0"/>
              <a:t>, </a:t>
            </a:r>
            <a:r>
              <a:rPr lang="en-US" sz="2400" dirty="0" smtClean="0"/>
              <a:t>ORCID, </a:t>
            </a:r>
            <a:r>
              <a:rPr lang="en-US" sz="2400" dirty="0"/>
              <a:t>Collaborative Knowledge Foundation, </a:t>
            </a:r>
            <a:r>
              <a:rPr lang="en-US" sz="2400" dirty="0" err="1"/>
              <a:t>Ambra</a:t>
            </a:r>
            <a:endParaRPr lang="en-US" sz="2400" dirty="0"/>
          </a:p>
          <a:p>
            <a:pPr marL="0" marR="0" lvl="0" indent="0" algn="l" rtl="0">
              <a:spcBef>
                <a:spcPts val="0"/>
              </a:spcBef>
              <a:spcAft>
                <a:spcPts val="1000"/>
              </a:spcAft>
              <a:buNone/>
            </a:pPr>
            <a:endParaRPr sz="2400" dirty="0"/>
          </a:p>
          <a:p>
            <a:pPr marL="0" lvl="0" indent="-69850" rtl="0">
              <a:lnSpc>
                <a:spcPct val="115000"/>
              </a:lnSpc>
              <a:spcBef>
                <a:spcPts val="0"/>
              </a:spcBef>
              <a:buClr>
                <a:schemeClr val="dk1"/>
              </a:buClr>
              <a:buSzPct val="61111"/>
              <a:buFont typeface="Arial"/>
              <a:buNone/>
            </a:pPr>
            <a:endParaRPr sz="1800" dirty="0"/>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457200" y="926125"/>
            <a:ext cx="8229600" cy="499983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dirty="0"/>
          </a:p>
          <a:p>
            <a:pPr marL="0" marR="0" lvl="0" indent="0" algn="l" rtl="0">
              <a:spcBef>
                <a:spcPts val="0"/>
              </a:spcBef>
              <a:spcAft>
                <a:spcPts val="0"/>
              </a:spcAft>
              <a:buNone/>
            </a:pPr>
            <a:r>
              <a:rPr lang="en-US" sz="4000" b="1" i="1" u="none" strike="noStrike" cap="none" dirty="0" smtClean="0">
                <a:solidFill>
                  <a:srgbClr val="4A86E8"/>
                </a:solidFill>
                <a:latin typeface="Calibri"/>
                <a:ea typeface="Calibri"/>
                <a:cs typeface="Calibri"/>
                <a:sym typeface="Calibri"/>
              </a:rPr>
              <a:t>How </a:t>
            </a:r>
            <a:r>
              <a:rPr lang="en-US" sz="4000" b="1" i="1" u="none" strike="noStrike" cap="none" dirty="0">
                <a:solidFill>
                  <a:srgbClr val="4A86E8"/>
                </a:solidFill>
                <a:latin typeface="Calibri"/>
                <a:ea typeface="Calibri"/>
                <a:cs typeface="Calibri"/>
                <a:sym typeface="Calibri"/>
              </a:rPr>
              <a:t>do we provide the greatest benefit of the scholarly enterprise to a global society in a sustainable way</a:t>
            </a:r>
            <a:r>
              <a:rPr lang="en-US" sz="4000" b="1" i="1" u="none" strike="noStrike" cap="none" dirty="0" smtClean="0">
                <a:solidFill>
                  <a:srgbClr val="4A86E8"/>
                </a:solidFill>
                <a:latin typeface="Calibri"/>
                <a:ea typeface="Calibri"/>
                <a:cs typeface="Calibri"/>
                <a:sym typeface="Calibri"/>
              </a:rPr>
              <a:t>?</a:t>
            </a:r>
          </a:p>
          <a:p>
            <a:pPr marL="0" marR="0" lvl="0" indent="0" algn="l" rtl="0">
              <a:spcBef>
                <a:spcPts val="0"/>
              </a:spcBef>
              <a:spcAft>
                <a:spcPts val="0"/>
              </a:spcAft>
              <a:buNone/>
            </a:pPr>
            <a:endParaRPr lang="en-US" sz="4000" b="1" i="1" dirty="0">
              <a:solidFill>
                <a:srgbClr val="4A86E8"/>
              </a:solidFill>
            </a:endParaRPr>
          </a:p>
          <a:p>
            <a:pPr marL="0" marR="0" lvl="0" indent="0" algn="l" rtl="0">
              <a:spcBef>
                <a:spcPts val="0"/>
              </a:spcBef>
              <a:spcAft>
                <a:spcPts val="0"/>
              </a:spcAft>
              <a:buNone/>
            </a:pPr>
            <a:r>
              <a:rPr lang="en-US" sz="4000" b="1" i="1" u="none" strike="noStrike" cap="none" dirty="0" smtClean="0">
                <a:solidFill>
                  <a:srgbClr val="4A86E8"/>
                </a:solidFill>
                <a:latin typeface="Calibri"/>
                <a:ea typeface="Calibri"/>
                <a:cs typeface="Calibri"/>
                <a:sym typeface="Calibri"/>
              </a:rPr>
              <a:t>What is publishing? -&gt; What will publishing be?</a:t>
            </a:r>
            <a:endParaRPr lang="en-US" sz="4000" b="1" i="1" u="none" strike="noStrike" cap="none" dirty="0">
              <a:solidFill>
                <a:srgbClr val="4A86E8"/>
              </a:solidFill>
              <a:latin typeface="Calibri"/>
              <a:ea typeface="Calibri"/>
              <a:cs typeface="Calibri"/>
              <a:sym typeface="Calibri"/>
            </a:endParaRPr>
          </a:p>
          <a:p>
            <a:pPr marL="0" lvl="0" indent="-69850" rtl="0">
              <a:spcBef>
                <a:spcPts val="0"/>
              </a:spcBef>
              <a:buClr>
                <a:schemeClr val="dk1"/>
              </a:buClr>
              <a:buSzPct val="34375"/>
              <a:buFont typeface="Arial"/>
              <a:buNone/>
            </a:pPr>
            <a:endParaRPr dirty="0"/>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133972"/>
            <a:ext cx="8229600" cy="8781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OUR TEAM</a:t>
            </a:r>
          </a:p>
        </p:txBody>
      </p:sp>
      <p:sp>
        <p:nvSpPr>
          <p:cNvPr id="176" name="Shape 176"/>
          <p:cNvSpPr txBox="1">
            <a:spLocks noGrp="1"/>
          </p:cNvSpPr>
          <p:nvPr>
            <p:ph type="body" idx="1"/>
          </p:nvPr>
        </p:nvSpPr>
        <p:spPr>
          <a:xfrm>
            <a:off x="457200" y="1012075"/>
            <a:ext cx="8229600" cy="4920900"/>
          </a:xfrm>
          <a:prstGeom prst="rect">
            <a:avLst/>
          </a:prstGeom>
          <a:noFill/>
          <a:ln>
            <a:noFill/>
          </a:ln>
        </p:spPr>
        <p:txBody>
          <a:bodyPr lIns="91425" tIns="45700" rIns="91425" bIns="45700" anchor="t" anchorCtr="0">
            <a:noAutofit/>
          </a:bodyPr>
          <a:lstStyle/>
          <a:p>
            <a:pPr marL="342900" marR="0" lvl="0" indent="-314960" algn="l" rtl="0">
              <a:lnSpc>
                <a:spcPct val="80000"/>
              </a:lnSpc>
              <a:spcBef>
                <a:spcPts val="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Amy Brand, Director, The MIT Press</a:t>
            </a:r>
          </a:p>
          <a:p>
            <a:pPr marL="342900" marR="0" lvl="0" indent="-314960" algn="l" rtl="0">
              <a:lnSpc>
                <a:spcPct val="80000"/>
              </a:lnSpc>
              <a:spcBef>
                <a:spcPts val="448"/>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James Butcher, Publishing Director, Nature Journals</a:t>
            </a:r>
          </a:p>
          <a:p>
            <a:pPr marL="342900" marR="0" lvl="0" indent="-314960" algn="l" rtl="0">
              <a:lnSpc>
                <a:spcPct val="80000"/>
              </a:lnSpc>
              <a:spcBef>
                <a:spcPts val="448"/>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Meg Buzzi, Director, O</a:t>
            </a:r>
            <a:r>
              <a:rPr lang="en-US" sz="1800"/>
              <a:t>p</a:t>
            </a:r>
            <a:r>
              <a:rPr lang="en-US" sz="1800" b="0" i="0" u="none" strike="noStrike" cap="none">
                <a:solidFill>
                  <a:schemeClr val="dk1"/>
                </a:solidFill>
                <a:latin typeface="Calibri"/>
                <a:ea typeface="Calibri"/>
                <a:cs typeface="Calibri"/>
                <a:sym typeface="Calibri"/>
              </a:rPr>
              <a:t>us Program, UCLA</a:t>
            </a:r>
          </a:p>
          <a:p>
            <a:pPr marL="342900" marR="0" lvl="0" indent="-314960" algn="l" rtl="0">
              <a:lnSpc>
                <a:spcPct val="80000"/>
              </a:lnSpc>
              <a:spcBef>
                <a:spcPts val="448"/>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Kathleen Fitzpatrick, Director of Scholarly Communication, Modern Language Association (MLA)</a:t>
            </a:r>
          </a:p>
          <a:p>
            <a:pPr marL="342900" marR="0" lvl="0" indent="-314960" algn="l" rtl="0">
              <a:lnSpc>
                <a:spcPct val="80000"/>
              </a:lnSpc>
              <a:spcBef>
                <a:spcPts val="448"/>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Ann Gabriel, Vice President, Academic &amp; Research Relations, Elsevier</a:t>
            </a:r>
          </a:p>
          <a:p>
            <a:pPr marL="342900" marR="0" lvl="0" indent="-314960" algn="l" rtl="0">
              <a:lnSpc>
                <a:spcPct val="80000"/>
              </a:lnSpc>
              <a:spcBef>
                <a:spcPts val="448"/>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Rikk Mulligan, Program Officer for Scholarly Communication, Association of Research Libraries (ARL)</a:t>
            </a:r>
          </a:p>
          <a:p>
            <a:pPr marL="342900" marR="0" lvl="0" indent="-314960" algn="l" rtl="0">
              <a:lnSpc>
                <a:spcPct val="80000"/>
              </a:lnSpc>
              <a:spcBef>
                <a:spcPts val="448"/>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Vivian Siegel, Director of Education and Training, Global Biological Standards Institute</a:t>
            </a:r>
          </a:p>
          <a:p>
            <a:pPr marL="342900" marR="0" lvl="0" indent="-314960" algn="l" rtl="0">
              <a:lnSpc>
                <a:spcPct val="80000"/>
              </a:lnSpc>
              <a:spcBef>
                <a:spcPts val="448"/>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Matt Spitzer, Community Manager, Center for Open Science (COS)</a:t>
            </a:r>
          </a:p>
          <a:p>
            <a:pPr marL="342900" marR="0" lvl="0" indent="-314960" algn="l" rtl="0">
              <a:lnSpc>
                <a:spcPct val="80000"/>
              </a:lnSpc>
              <a:spcBef>
                <a:spcPts val="448"/>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Jamie Vernon, Director of Science Communications and Publications at Sigma Xi and Editor-in-Chief, American Scientist</a:t>
            </a:r>
          </a:p>
          <a:p>
            <a:pPr marL="142240" marR="0" lvl="0" indent="-142240" algn="l" rtl="0">
              <a:lnSpc>
                <a:spcPct val="80000"/>
              </a:lnSpc>
              <a:spcBef>
                <a:spcPts val="448"/>
              </a:spcBef>
              <a:spcAft>
                <a:spcPts val="0"/>
              </a:spcAft>
              <a:buClr>
                <a:schemeClr val="dk1"/>
              </a:buClr>
              <a:buSzPct val="124444"/>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buClr>
                <a:schemeClr val="dk1"/>
              </a:buClr>
              <a:buSzPct val="124444"/>
              <a:buFont typeface="Arial"/>
              <a:buNone/>
            </a:pPr>
            <a:r>
              <a:rPr lang="en-US" sz="1800" b="1"/>
              <a:t>Supporting notes:</a:t>
            </a:r>
            <a:r>
              <a:rPr lang="en-US" sz="1800"/>
              <a:t> </a:t>
            </a:r>
            <a:r>
              <a:rPr lang="en-US" sz="1400" u="sng">
                <a:solidFill>
                  <a:schemeClr val="hlink"/>
                </a:solidFill>
                <a:hlinkClick r:id="rId3"/>
              </a:rPr>
              <a:t>https://docs.google.com/document/d/1ChYsQ9RxcSTuYv1PqLFnDXX3z0PjnrnI0EUWkP-QXCs/edit?usp=sharing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457200" y="926125"/>
            <a:ext cx="8229600" cy="4526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dirty="0"/>
          </a:p>
          <a:p>
            <a:pPr marL="0" marR="0" lvl="0" indent="0" algn="l" rtl="0">
              <a:spcBef>
                <a:spcPts val="0"/>
              </a:spcBef>
              <a:spcAft>
                <a:spcPts val="0"/>
              </a:spcAft>
              <a:buNone/>
            </a:pPr>
            <a:r>
              <a:rPr lang="en-US" sz="4000" dirty="0"/>
              <a:t/>
            </a:r>
            <a:br>
              <a:rPr lang="en-US" sz="4000" dirty="0"/>
            </a:br>
            <a:r>
              <a:rPr lang="en-US" sz="4000" b="1" i="1" u="none" strike="noStrike" cap="none" dirty="0">
                <a:solidFill>
                  <a:srgbClr val="4A86E8"/>
                </a:solidFill>
                <a:latin typeface="Calibri"/>
                <a:ea typeface="Calibri"/>
                <a:cs typeface="Calibri"/>
                <a:sym typeface="Calibri"/>
              </a:rPr>
              <a:t>How do we provide the greatest benefit of the scholarly enterprise to a global society in a sustainable way?</a:t>
            </a:r>
          </a:p>
          <a:p>
            <a:pPr marL="0" lvl="0" indent="-69850" rtl="0">
              <a:spcBef>
                <a:spcPts val="0"/>
              </a:spcBef>
              <a:buClr>
                <a:schemeClr val="dk1"/>
              </a:buClr>
              <a:buSzPct val="34375"/>
              <a:buFont typeface="Arial"/>
              <a:buNone/>
            </a:pPr>
            <a:endParaRPr dirty="0"/>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dirty="0" smtClean="0"/>
              <a:t>What can publishing become?</a:t>
            </a:r>
            <a:endParaRPr lang="en-US" dirty="0"/>
          </a:p>
        </p:txBody>
      </p:sp>
      <p:pic>
        <p:nvPicPr>
          <p:cNvPr id="97" name="Shape 97"/>
          <p:cNvPicPr preferRelativeResize="0"/>
          <p:nvPr/>
        </p:nvPicPr>
        <p:blipFill>
          <a:blip r:embed="rId3">
            <a:alphaModFix/>
          </a:blip>
          <a:stretch>
            <a:fillRect/>
          </a:stretch>
        </p:blipFill>
        <p:spPr>
          <a:xfrm>
            <a:off x="4845150" y="1421675"/>
            <a:ext cx="3841649" cy="5191450"/>
          </a:xfrm>
          <a:prstGeom prst="rect">
            <a:avLst/>
          </a:prstGeom>
          <a:noFill/>
          <a:ln>
            <a:noFill/>
          </a:ln>
        </p:spPr>
      </p:pic>
      <p:sp>
        <p:nvSpPr>
          <p:cNvPr id="98" name="Shape 98"/>
          <p:cNvSpPr txBox="1"/>
          <p:nvPr/>
        </p:nvSpPr>
        <p:spPr>
          <a:xfrm>
            <a:off x="1223925" y="5619300"/>
            <a:ext cx="3032400" cy="5667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99" name="Shape 99"/>
          <p:cNvSpPr txBox="1"/>
          <p:nvPr/>
        </p:nvSpPr>
        <p:spPr>
          <a:xfrm>
            <a:off x="780675" y="1515174"/>
            <a:ext cx="3841800" cy="4547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Calibri"/>
                <a:ea typeface="Calibri"/>
                <a:cs typeface="Calibri"/>
                <a:sym typeface="Calibri"/>
              </a:rPr>
              <a:t>We’ve been talking about this</a:t>
            </a:r>
            <a:r>
              <a:rPr lang="en-US"/>
              <a:t> </a:t>
            </a:r>
            <a:r>
              <a:rPr lang="en-US" sz="2400">
                <a:solidFill>
                  <a:schemeClr val="dk1"/>
                </a:solidFill>
                <a:latin typeface="Calibri"/>
                <a:ea typeface="Calibri"/>
                <a:cs typeface="Calibri"/>
                <a:sym typeface="Calibri"/>
              </a:rPr>
              <a:t>for a long time….</a:t>
            </a:r>
          </a:p>
          <a:p>
            <a:pPr marL="0" marR="0" lvl="0" indent="0" algn="l" rtl="0">
              <a:spcBef>
                <a:spcPts val="0"/>
              </a:spcBef>
              <a:buNone/>
            </a:pPr>
            <a:endParaRPr sz="2400">
              <a:solidFill>
                <a:schemeClr val="dk1"/>
              </a:solidFill>
              <a:latin typeface="Calibri"/>
              <a:ea typeface="Calibri"/>
              <a:cs typeface="Calibri"/>
              <a:sym typeface="Calibri"/>
            </a:endParaRPr>
          </a:p>
          <a:p>
            <a:pPr marL="0" marR="0" lvl="0" indent="0" algn="l" rtl="0">
              <a:spcBef>
                <a:spcPts val="0"/>
              </a:spcBef>
              <a:buSzPct val="25000"/>
              <a:buNone/>
            </a:pPr>
            <a:r>
              <a:rPr lang="en-US" sz="2400">
                <a:solidFill>
                  <a:schemeClr val="dk1"/>
                </a:solidFill>
                <a:latin typeface="Calibri"/>
                <a:ea typeface="Calibri"/>
                <a:cs typeface="Calibri"/>
                <a:sym typeface="Calibri"/>
              </a:rPr>
              <a:t>“A day will come when journals will be superseded as a means of publishing new research.”</a:t>
            </a:r>
          </a:p>
          <a:p>
            <a:pPr marL="0" marR="0" lvl="0" indent="0" algn="l" rtl="0">
              <a:spcBef>
                <a:spcPts val="0"/>
              </a:spcBef>
              <a:buNone/>
            </a:pPr>
            <a:endParaRPr sz="2400">
              <a:solidFill>
                <a:schemeClr val="dk1"/>
              </a:solidFill>
              <a:latin typeface="Calibri"/>
              <a:ea typeface="Calibri"/>
              <a:cs typeface="Calibri"/>
              <a:sym typeface="Calibri"/>
            </a:endParaRPr>
          </a:p>
          <a:p>
            <a:pPr lvl="0" algn="r" rtl="0">
              <a:spcBef>
                <a:spcPts val="0"/>
              </a:spcBef>
              <a:buClr>
                <a:schemeClr val="dk1"/>
              </a:buClr>
              <a:buSzPct val="45833"/>
              <a:buFont typeface="Arial"/>
              <a:buNone/>
            </a:pPr>
            <a:r>
              <a:rPr lang="en-US" sz="2400">
                <a:solidFill>
                  <a:schemeClr val="dk1"/>
                </a:solidFill>
                <a:latin typeface="Calibri"/>
                <a:ea typeface="Calibri"/>
                <a:cs typeface="Calibri"/>
                <a:sym typeface="Calibri"/>
              </a:rPr>
              <a:t>— Theodore “Robbie” Fox (1965), Editor of </a:t>
            </a:r>
            <a:r>
              <a:rPr lang="en-US" sz="2400" i="1">
                <a:solidFill>
                  <a:schemeClr val="dk1"/>
                </a:solidFill>
                <a:latin typeface="Calibri"/>
                <a:ea typeface="Calibri"/>
                <a:cs typeface="Calibri"/>
                <a:sym typeface="Calibri"/>
              </a:rPr>
              <a:t>The Lancet</a:t>
            </a:r>
            <a:r>
              <a:rPr lang="en-US" sz="2400">
                <a:solidFill>
                  <a:schemeClr val="dk1"/>
                </a:solidFill>
                <a:latin typeface="Calibri"/>
                <a:ea typeface="Calibri"/>
                <a:cs typeface="Calibri"/>
                <a:sym typeface="Calibri"/>
              </a:rPr>
              <a:t> 1944-1964</a:t>
            </a:r>
          </a:p>
          <a:p>
            <a:pPr marL="0" marR="0" lvl="0" indent="0" algn="l" rtl="0">
              <a:spcBef>
                <a:spcPts val="0"/>
              </a:spcBef>
              <a:buNone/>
            </a:pPr>
            <a:endParaRPr sz="240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DEFINING THE PROBLEM</a:t>
            </a:r>
          </a:p>
        </p:txBody>
      </p:sp>
      <p:sp>
        <p:nvSpPr>
          <p:cNvPr id="105" name="Shape 10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457200" marR="0" lvl="0" indent="-228600" algn="l" rtl="0">
              <a:spcBef>
                <a:spcPts val="0"/>
              </a:spcBef>
              <a:spcAft>
                <a:spcPts val="1000"/>
              </a:spcAft>
            </a:pPr>
            <a:r>
              <a:rPr lang="en-US"/>
              <a:t>Our notion of “publishing” was concrete, mechanistic, and monolithic -- a shared infrastructure with definitive boundaries.</a:t>
            </a:r>
          </a:p>
          <a:p>
            <a:pPr marL="457200" marR="0" lvl="0" indent="-228600" algn="l" rtl="0">
              <a:spcBef>
                <a:spcPts val="0"/>
              </a:spcBef>
              <a:spcAft>
                <a:spcPts val="1000"/>
              </a:spcAft>
            </a:pPr>
            <a:r>
              <a:rPr lang="en-US"/>
              <a:t>This paradigm is still in operation; it has been disrupted by the web, not transformed.</a:t>
            </a:r>
          </a:p>
          <a:p>
            <a:pPr marL="457200" marR="0" lvl="0" indent="-228600" algn="l" rtl="0">
              <a:spcBef>
                <a:spcPts val="0"/>
              </a:spcBef>
              <a:spcAft>
                <a:spcPts val="1000"/>
              </a:spcAft>
            </a:pPr>
            <a:r>
              <a:rPr lang="en-US"/>
              <a:t>Academic publishing models are largely the same as 30 (or even 350) years ago. Are we okay with this pace?</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a:blip r:embed="rId3">
            <a:alphaModFix/>
          </a:blip>
          <a:stretch>
            <a:fillRect/>
          </a:stretch>
        </p:blipFill>
        <p:spPr>
          <a:xfrm>
            <a:off x="0" y="855406"/>
            <a:ext cx="9143998" cy="5147186"/>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dirty="0" smtClean="0"/>
              <a:t>WHAT IS PUBLISHING?</a:t>
            </a:r>
            <a:endParaRPr lang="en-US" sz="4400" b="0" i="0" u="none" strike="noStrike" cap="none" dirty="0">
              <a:solidFill>
                <a:schemeClr val="dk1"/>
              </a:solidFill>
              <a:latin typeface="Calibri"/>
              <a:ea typeface="Calibri"/>
              <a:cs typeface="Calibri"/>
              <a:sym typeface="Calibri"/>
            </a:endParaRPr>
          </a:p>
        </p:txBody>
      </p:sp>
      <p:sp>
        <p:nvSpPr>
          <p:cNvPr id="116" name="Shape 116"/>
          <p:cNvSpPr txBox="1">
            <a:spLocks noGrp="1"/>
          </p:cNvSpPr>
          <p:nvPr>
            <p:ph type="body" idx="1"/>
          </p:nvPr>
        </p:nvSpPr>
        <p:spPr>
          <a:xfrm>
            <a:off x="457200" y="1828800"/>
            <a:ext cx="8229600" cy="4526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r>
              <a:rPr lang="en-US" sz="3600" i="1" dirty="0"/>
              <a:t>... </a:t>
            </a:r>
            <a:r>
              <a:rPr lang="en-US" sz="3600" b="0" i="1" u="none" strike="noStrike" cap="none" dirty="0">
                <a:solidFill>
                  <a:schemeClr val="dk1"/>
                </a:solidFill>
                <a:latin typeface="Calibri"/>
                <a:ea typeface="Calibri"/>
                <a:cs typeface="Calibri"/>
                <a:sym typeface="Calibri"/>
              </a:rPr>
              <a:t>a process that </a:t>
            </a:r>
            <a:r>
              <a:rPr lang="en-US" sz="3600" b="0" i="1" u="none" strike="noStrike" cap="none" dirty="0" smtClean="0">
                <a:solidFill>
                  <a:schemeClr val="dk1"/>
                </a:solidFill>
                <a:latin typeface="Calibri"/>
                <a:ea typeface="Calibri"/>
                <a:cs typeface="Calibri"/>
                <a:sym typeface="Calibri"/>
              </a:rPr>
              <a:t>creates/captures </a:t>
            </a:r>
            <a:r>
              <a:rPr lang="en-US" sz="3600" b="0" i="1" u="none" strike="noStrike" cap="none" dirty="0">
                <a:solidFill>
                  <a:schemeClr val="dk1"/>
                </a:solidFill>
                <a:latin typeface="Calibri"/>
                <a:ea typeface="Calibri"/>
                <a:cs typeface="Calibri"/>
                <a:sym typeface="Calibri"/>
              </a:rPr>
              <a:t>and makes discoverable artifacts of knowledge in order to facilitate the use and reuse of scholarship on a global scale. It enables research communities to build upon the work of others and provides a venue for evolving discourse.</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2" name="Shape 122"/>
          <p:cNvSpPr txBox="1"/>
          <p:nvPr/>
        </p:nvSpPr>
        <p:spPr>
          <a:xfrm>
            <a:off x="2647775" y="1383525"/>
            <a:ext cx="2123100" cy="8016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23" name="Shape 123"/>
          <p:cNvSpPr txBox="1"/>
          <p:nvPr/>
        </p:nvSpPr>
        <p:spPr>
          <a:xfrm>
            <a:off x="2442300" y="1824825"/>
            <a:ext cx="2337600" cy="1049700"/>
          </a:xfrm>
          <a:prstGeom prst="rect">
            <a:avLst/>
          </a:prstGeom>
          <a:noFill/>
          <a:ln>
            <a:noFill/>
          </a:ln>
        </p:spPr>
        <p:txBody>
          <a:bodyPr lIns="91425" tIns="91425" rIns="91425" bIns="91425" anchor="t" anchorCtr="0">
            <a:noAutofit/>
          </a:bodyPr>
          <a:lstStyle/>
          <a:p>
            <a:pPr lvl="0">
              <a:spcBef>
                <a:spcPts val="0"/>
              </a:spcBef>
              <a:buNone/>
            </a:pPr>
            <a:r>
              <a:rPr lang="en-US">
                <a:solidFill>
                  <a:srgbClr val="FFF2CC"/>
                </a:solidFill>
              </a:rPr>
              <a:t>Tributary of </a:t>
            </a:r>
          </a:p>
          <a:p>
            <a:pPr lvl="0">
              <a:spcBef>
                <a:spcPts val="0"/>
              </a:spcBef>
              <a:buNone/>
            </a:pPr>
            <a:r>
              <a:rPr lang="en-US" sz="2400">
                <a:solidFill>
                  <a:srgbClr val="FFF2CC"/>
                </a:solidFill>
              </a:rPr>
              <a:t>Information</a:t>
            </a:r>
          </a:p>
        </p:txBody>
      </p:sp>
      <p:sp>
        <p:nvSpPr>
          <p:cNvPr id="124" name="Shape 124"/>
          <p:cNvSpPr txBox="1"/>
          <p:nvPr/>
        </p:nvSpPr>
        <p:spPr>
          <a:xfrm>
            <a:off x="7033025" y="2363500"/>
            <a:ext cx="2337600" cy="10497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FFF2CC"/>
                </a:solidFill>
              </a:rPr>
              <a:t>Tributary of Information</a:t>
            </a:r>
          </a:p>
        </p:txBody>
      </p:sp>
      <p:sp>
        <p:nvSpPr>
          <p:cNvPr id="125" name="Shape 125"/>
          <p:cNvSpPr txBox="1"/>
          <p:nvPr/>
        </p:nvSpPr>
        <p:spPr>
          <a:xfrm>
            <a:off x="212025" y="2458900"/>
            <a:ext cx="2337600" cy="10497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FFF2CC"/>
                </a:solidFill>
              </a:rPr>
              <a:t>Tributary of Information</a:t>
            </a:r>
          </a:p>
        </p:txBody>
      </p:sp>
      <p:sp>
        <p:nvSpPr>
          <p:cNvPr id="126" name="Shape 126"/>
          <p:cNvSpPr txBox="1"/>
          <p:nvPr/>
        </p:nvSpPr>
        <p:spPr>
          <a:xfrm>
            <a:off x="3959075" y="3403150"/>
            <a:ext cx="4000800" cy="10497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FFF2CC"/>
                </a:solidFill>
              </a:rPr>
              <a:t>Body of Information</a:t>
            </a:r>
          </a:p>
        </p:txBody>
      </p:sp>
      <p:sp>
        <p:nvSpPr>
          <p:cNvPr id="127" name="Shape 127"/>
          <p:cNvSpPr txBox="1"/>
          <p:nvPr/>
        </p:nvSpPr>
        <p:spPr>
          <a:xfrm>
            <a:off x="6306700" y="4234050"/>
            <a:ext cx="6870000" cy="801600"/>
          </a:xfrm>
          <a:prstGeom prst="rect">
            <a:avLst/>
          </a:prstGeom>
          <a:noFill/>
          <a:ln>
            <a:noFill/>
          </a:ln>
        </p:spPr>
        <p:txBody>
          <a:bodyPr lIns="91425" tIns="91425" rIns="91425" bIns="91425" anchor="t" anchorCtr="0">
            <a:noAutofit/>
          </a:bodyPr>
          <a:lstStyle/>
          <a:p>
            <a:pPr lvl="0">
              <a:spcBef>
                <a:spcPts val="0"/>
              </a:spcBef>
              <a:buNone/>
            </a:pPr>
            <a:r>
              <a:rPr lang="en-US" sz="2400">
                <a:solidFill>
                  <a:srgbClr val="FFF2CC"/>
                </a:solidFill>
              </a:rPr>
              <a:t>Dam(n)</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4" y="-1803625"/>
            <a:ext cx="9144000" cy="10216770"/>
          </a:xfrm>
          <a:prstGeom prst="rect">
            <a:avLst/>
          </a:prstGeom>
          <a:noFill/>
          <a:ln>
            <a:noFill/>
          </a:ln>
        </p:spPr>
      </p:pic>
      <p:sp>
        <p:nvSpPr>
          <p:cNvPr id="133" name="Shape 133"/>
          <p:cNvSpPr txBox="1"/>
          <p:nvPr/>
        </p:nvSpPr>
        <p:spPr>
          <a:xfrm>
            <a:off x="3168050" y="796875"/>
            <a:ext cx="4317000" cy="5641200"/>
          </a:xfrm>
          <a:prstGeom prst="rect">
            <a:avLst/>
          </a:prstGeom>
          <a:noFill/>
          <a:ln>
            <a:noFill/>
          </a:ln>
        </p:spPr>
        <p:txBody>
          <a:bodyPr lIns="91425" tIns="91425" rIns="91425" bIns="91425" anchor="t" anchorCtr="0">
            <a:noAutofit/>
          </a:bodyPr>
          <a:lstStyle/>
          <a:p>
            <a:pPr lvl="0">
              <a:spcBef>
                <a:spcPts val="0"/>
              </a:spcBef>
              <a:buNone/>
            </a:pPr>
            <a:r>
              <a:rPr lang="en-US" sz="2400" b="1">
                <a:solidFill>
                  <a:srgbClr val="85200C"/>
                </a:solidFill>
              </a:rPr>
              <a:t>OBSTACLES</a:t>
            </a:r>
          </a:p>
          <a:p>
            <a:pPr lvl="0">
              <a:spcBef>
                <a:spcPts val="0"/>
              </a:spcBef>
              <a:buNone/>
            </a:pPr>
            <a:endParaRPr b="1">
              <a:solidFill>
                <a:srgbClr val="85200C"/>
              </a:solidFill>
            </a:endParaRPr>
          </a:p>
          <a:p>
            <a:pPr lvl="0">
              <a:spcBef>
                <a:spcPts val="0"/>
              </a:spcBef>
              <a:buNone/>
            </a:pPr>
            <a:r>
              <a:rPr lang="en-US" sz="2400" b="1">
                <a:solidFill>
                  <a:srgbClr val="85200C"/>
                </a:solidFill>
              </a:rPr>
              <a:t>Infrastructure Limitations</a:t>
            </a:r>
          </a:p>
          <a:p>
            <a:pPr lvl="0">
              <a:spcBef>
                <a:spcPts val="0"/>
              </a:spcBef>
              <a:buNone/>
            </a:pPr>
            <a:endParaRPr sz="2400" b="1">
              <a:solidFill>
                <a:srgbClr val="85200C"/>
              </a:solidFill>
            </a:endParaRPr>
          </a:p>
          <a:p>
            <a:pPr lvl="0">
              <a:spcBef>
                <a:spcPts val="0"/>
              </a:spcBef>
              <a:buNone/>
            </a:pPr>
            <a:r>
              <a:rPr lang="en-US" sz="2400" b="1">
                <a:solidFill>
                  <a:srgbClr val="85200C"/>
                </a:solidFill>
              </a:rPr>
              <a:t>Authorship, Attribution, Credit</a:t>
            </a:r>
          </a:p>
          <a:p>
            <a:pPr lvl="0">
              <a:spcBef>
                <a:spcPts val="0"/>
              </a:spcBef>
              <a:buNone/>
            </a:pPr>
            <a:endParaRPr sz="2400" b="1">
              <a:solidFill>
                <a:srgbClr val="85200C"/>
              </a:solidFill>
            </a:endParaRPr>
          </a:p>
          <a:p>
            <a:pPr lvl="0">
              <a:spcBef>
                <a:spcPts val="0"/>
              </a:spcBef>
              <a:buNone/>
            </a:pPr>
            <a:r>
              <a:rPr lang="en-US" sz="2400" b="1">
                <a:solidFill>
                  <a:srgbClr val="85200C"/>
                </a:solidFill>
              </a:rPr>
              <a:t>Standards &amp; Rewards:</a:t>
            </a:r>
          </a:p>
          <a:p>
            <a:pPr lvl="0">
              <a:spcBef>
                <a:spcPts val="0"/>
              </a:spcBef>
              <a:buNone/>
            </a:pPr>
            <a:r>
              <a:rPr lang="en-US" sz="2400" b="1">
                <a:solidFill>
                  <a:srgbClr val="85200C"/>
                </a:solidFill>
              </a:rPr>
              <a:t>Hiring, Promotion</a:t>
            </a:r>
          </a:p>
          <a:p>
            <a:pPr lvl="0">
              <a:spcBef>
                <a:spcPts val="0"/>
              </a:spcBef>
              <a:buNone/>
            </a:pPr>
            <a:endParaRPr sz="3000" b="1">
              <a:solidFill>
                <a:srgbClr val="85200C"/>
              </a:solidFill>
            </a:endParaRPr>
          </a:p>
          <a:p>
            <a:pPr lvl="0">
              <a:spcBef>
                <a:spcPts val="0"/>
              </a:spcBef>
              <a:buNone/>
            </a:pPr>
            <a:r>
              <a:rPr lang="en-US" sz="2400" b="1">
                <a:solidFill>
                  <a:srgbClr val="85200C"/>
                </a:solidFill>
              </a:rPr>
              <a:t>Business Models</a:t>
            </a:r>
          </a:p>
          <a:p>
            <a:pPr lvl="0">
              <a:spcBef>
                <a:spcPts val="0"/>
              </a:spcBef>
              <a:buNone/>
            </a:pPr>
            <a:endParaRPr sz="2400" b="1">
              <a:solidFill>
                <a:srgbClr val="85200C"/>
              </a:solidFill>
            </a:endParaRPr>
          </a:p>
          <a:p>
            <a:pPr lvl="0">
              <a:spcBef>
                <a:spcPts val="0"/>
              </a:spcBef>
              <a:buNone/>
            </a:pPr>
            <a:r>
              <a:rPr lang="en-US" sz="2400" b="1">
                <a:solidFill>
                  <a:srgbClr val="85200C"/>
                </a:solidFill>
              </a:rPr>
              <a:t>Publishing:</a:t>
            </a:r>
          </a:p>
          <a:p>
            <a:pPr marL="457200" lvl="0" indent="0">
              <a:spcBef>
                <a:spcPts val="0"/>
              </a:spcBef>
              <a:buNone/>
            </a:pPr>
            <a:r>
              <a:rPr lang="en-US" sz="2400" b="1">
                <a:solidFill>
                  <a:srgbClr val="85200C"/>
                </a:solidFill>
              </a:rPr>
              <a:t>Pace of Information Processing and </a:t>
            </a:r>
          </a:p>
          <a:p>
            <a:pPr lvl="0" indent="457200" rtl="0">
              <a:spcBef>
                <a:spcPts val="0"/>
              </a:spcBef>
              <a:buNone/>
            </a:pPr>
            <a:r>
              <a:rPr lang="en-US" sz="2400" b="1">
                <a:solidFill>
                  <a:srgbClr val="85200C"/>
                </a:solidFill>
              </a:rPr>
              <a:t>Peer Review </a:t>
            </a:r>
          </a:p>
          <a:p>
            <a:pPr lvl="0">
              <a:spcBef>
                <a:spcPts val="0"/>
              </a:spcBef>
              <a:buNone/>
            </a:pPr>
            <a:endParaRPr sz="2400">
              <a:solidFill>
                <a:srgbClr val="0000FF"/>
              </a:solidFill>
            </a:endParaRPr>
          </a:p>
          <a:p>
            <a:pPr lvl="0">
              <a:spcBef>
                <a:spcPts val="0"/>
              </a:spcBef>
              <a:buNone/>
            </a:pPr>
            <a:endParaRPr sz="2400">
              <a:solidFill>
                <a:srgbClr val="0000FF"/>
              </a:solidFill>
            </a:endParaRPr>
          </a:p>
          <a:p>
            <a:pPr lvl="0">
              <a:spcBef>
                <a:spcPts val="0"/>
              </a:spcBef>
              <a:buNone/>
            </a:pPr>
            <a:endParaRPr sz="2400">
              <a:solidFill>
                <a:srgbClr val="0000FF"/>
              </a:solidFill>
            </a:endParaRPr>
          </a:p>
          <a:p>
            <a:pPr lvl="0" rtl="0">
              <a:spcBef>
                <a:spcPts val="0"/>
              </a:spcBef>
              <a:buNone/>
            </a:pPr>
            <a:endParaRPr sz="2400">
              <a:solidFill>
                <a:srgbClr val="0000FF"/>
              </a:solidFill>
            </a:endParaRP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78475" y="274650"/>
            <a:ext cx="8976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a:t>WHAT IS THE MISSION?</a:t>
            </a:r>
          </a:p>
        </p:txBody>
      </p:sp>
      <p:sp>
        <p:nvSpPr>
          <p:cNvPr id="139" name="Shape 139"/>
          <p:cNvSpPr txBox="1">
            <a:spLocks noGrp="1"/>
          </p:cNvSpPr>
          <p:nvPr>
            <p:ph type="body" idx="1"/>
          </p:nvPr>
        </p:nvSpPr>
        <p:spPr>
          <a:xfrm>
            <a:off x="297500" y="1295400"/>
            <a:ext cx="8611500" cy="4526100"/>
          </a:xfrm>
          <a:prstGeom prst="rect">
            <a:avLst/>
          </a:prstGeom>
          <a:noFill/>
          <a:ln>
            <a:noFill/>
          </a:ln>
        </p:spPr>
        <p:txBody>
          <a:bodyPr lIns="91425" tIns="45700" rIns="91425" bIns="45700" anchor="t" anchorCtr="0">
            <a:noAutofit/>
          </a:bodyPr>
          <a:lstStyle/>
          <a:p>
            <a:pPr marL="457200" marR="0" lvl="0" indent="-228600" algn="l" rtl="0">
              <a:spcBef>
                <a:spcPts val="0"/>
              </a:spcBef>
              <a:spcAft>
                <a:spcPts val="1000"/>
              </a:spcAft>
            </a:pPr>
            <a:r>
              <a:rPr lang="en-US" dirty="0"/>
              <a:t>For everyone who needs access to scholarly information to have it;</a:t>
            </a:r>
          </a:p>
          <a:p>
            <a:pPr marL="457200" marR="0" lvl="0" indent="-228600" algn="l" rtl="0">
              <a:spcBef>
                <a:spcPts val="0"/>
              </a:spcBef>
              <a:spcAft>
                <a:spcPts val="1000"/>
              </a:spcAft>
            </a:pPr>
            <a:r>
              <a:rPr lang="en-US" dirty="0"/>
              <a:t>For authors to have choices that they don’t currently have;</a:t>
            </a:r>
          </a:p>
          <a:p>
            <a:pPr marL="457200" marR="0" lvl="0" indent="-228600" algn="l" rtl="0">
              <a:spcBef>
                <a:spcPts val="0"/>
              </a:spcBef>
              <a:spcAft>
                <a:spcPts val="1000"/>
              </a:spcAft>
            </a:pPr>
            <a:r>
              <a:rPr lang="en-US" dirty="0"/>
              <a:t>To encourage disruption in business models by </a:t>
            </a:r>
            <a:r>
              <a:rPr lang="en-US" b="1" dirty="0"/>
              <a:t>unbundling</a:t>
            </a:r>
            <a:r>
              <a:rPr lang="en-US" dirty="0"/>
              <a:t> the research process and opening up new services around it;</a:t>
            </a:r>
          </a:p>
          <a:p>
            <a:pPr marL="457200" marR="0" lvl="0" indent="-228600" algn="l" rtl="0">
              <a:spcBef>
                <a:spcPts val="0"/>
              </a:spcBef>
              <a:spcAft>
                <a:spcPts val="1000"/>
              </a:spcAft>
            </a:pPr>
            <a:r>
              <a:rPr lang="en-US" dirty="0"/>
              <a:t>To encourage entry of new individuals and organizations into the knowledge ecosystem.</a:t>
            </a:r>
          </a:p>
          <a:p>
            <a:pPr marL="0" marR="0" lvl="0" indent="0" algn="l" rtl="0">
              <a:spcBef>
                <a:spcPts val="0"/>
              </a:spcBef>
              <a:spcAft>
                <a:spcPts val="1000"/>
              </a:spcAft>
              <a:buNone/>
            </a:pPr>
            <a:endParaRPr dirty="0"/>
          </a:p>
          <a:p>
            <a:pPr marL="0" marR="0" lvl="0" indent="0" algn="l" rtl="0">
              <a:spcBef>
                <a:spcPts val="0"/>
              </a:spcBef>
              <a:spcAft>
                <a:spcPts val="1000"/>
              </a:spcAft>
              <a:buNone/>
            </a:pPr>
            <a:endParaRPr dirty="0"/>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1249</Words>
  <Application>Microsoft Macintosh PowerPoint</Application>
  <PresentationFormat>On-screen Show (4:3)</PresentationFormat>
  <Paragraphs>81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WHAT IS PUBLISHING?</vt:lpstr>
      <vt:lpstr>PowerPoint Presentation</vt:lpstr>
      <vt:lpstr>What can publishing become?</vt:lpstr>
      <vt:lpstr>DEFINING THE PROBLEM</vt:lpstr>
      <vt:lpstr>PowerPoint Presentation</vt:lpstr>
      <vt:lpstr>WHAT IS PUBLISHING?</vt:lpstr>
      <vt:lpstr>PowerPoint Presentation</vt:lpstr>
      <vt:lpstr>PowerPoint Presentation</vt:lpstr>
      <vt:lpstr>WHAT IS THE MISSION?</vt:lpstr>
      <vt:lpstr>Can we ‘UNBUNDLE’ publishing?</vt:lpstr>
      <vt:lpstr>CALL TO ACTION - NEXT STEPS</vt:lpstr>
      <vt:lpstr>PowerPoint Presentation</vt:lpstr>
      <vt:lpstr>OUR TEAM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PUBLISHING?</dc:title>
  <cp:lastModifiedBy>Vivian Siegel</cp:lastModifiedBy>
  <cp:revision>6</cp:revision>
  <dcterms:modified xsi:type="dcterms:W3CDTF">2016-04-22T15:39:56Z</dcterms:modified>
</cp:coreProperties>
</file>