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Ubuntu"/>
      <p:regular r:id="rId20"/>
      <p:bold r:id="rId21"/>
      <p:italic r:id="rId22"/>
      <p:boldItalic r:id="rId23"/>
    </p:embeddedFont>
    <p:embeddedFont>
      <p:font typeface="Quicksan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regular.fntdata"/><Relationship Id="rId22" Type="http://schemas.openxmlformats.org/officeDocument/2006/relationships/font" Target="fonts/Ubuntu-italic.fntdata"/><Relationship Id="rId21" Type="http://schemas.openxmlformats.org/officeDocument/2006/relationships/font" Target="fonts/Ubuntu-bold.fntdata"/><Relationship Id="rId24" Type="http://schemas.openxmlformats.org/officeDocument/2006/relationships/font" Target="fonts/Quicksand-regular.fntdata"/><Relationship Id="rId23" Type="http://schemas.openxmlformats.org/officeDocument/2006/relationships/font" Target="fonts/Ubuntu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Quicksan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Transitional phase required for culture change - numerous options until things more settled. Provide options for reviewers  to be more honest. Evalutea weakensses. Stakeholeders need input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Ubuntu"/>
                <a:ea typeface="Ubuntu"/>
                <a:cs typeface="Ubuntu"/>
                <a:sym typeface="Ubuntu"/>
              </a:rPr>
              <a:t>OSI 2016: Peer Revie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w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Have we addressed weaknesses?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Bias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Doesn’t protect from fraud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Delays publication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Conflicts of interest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No incentive (e.g credit)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Gatekeeping...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Issues….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Wait--should we hear from the authors?</a:t>
            </a:r>
            <a:br>
              <a:rPr lang="en"/>
            </a:br>
            <a:r>
              <a:rPr lang="en"/>
              <a:t>Open = info overload?</a:t>
            </a:r>
            <a:br>
              <a:rPr lang="en"/>
            </a:br>
            <a:r>
              <a:rPr lang="en"/>
              <a:t>Validation of review?</a:t>
            </a:r>
            <a:br>
              <a:rPr lang="en"/>
            </a:br>
            <a:r>
              <a:rPr lang="en"/>
              <a:t>Are we technologically ready for flooding preprint servers?</a:t>
            </a:r>
            <a:br>
              <a:rPr lang="en"/>
            </a:br>
            <a:r>
              <a:rPr lang="en"/>
              <a:t>Will this kill journals? Or what will the role of the journals be? Societies vs publishers?</a:t>
            </a:r>
            <a:br>
              <a:rPr lang="en"/>
            </a:br>
            <a:r>
              <a:rPr lang="en"/>
              <a:t>What is the sweet spot in the timeline for the open review? Is it field-dependent?</a:t>
            </a:r>
            <a:br>
              <a:rPr lang="en"/>
            </a:br>
            <a:r>
              <a:rPr lang="en"/>
              <a:t>Cost….is shifted rather than reduced. Versioning costs? </a:t>
            </a:r>
            <a:br>
              <a:rPr lang="en"/>
            </a:br>
            <a:r>
              <a:rPr lang="en"/>
              <a:t>Can we kill the version of record? So things can be updated and re-reviewed.</a:t>
            </a:r>
            <a:br>
              <a:rPr lang="en"/>
            </a:br>
            <a:r>
              <a:rPr lang="en"/>
              <a:t>We need to see what is lost by these changes. </a:t>
            </a:r>
            <a:br>
              <a:rPr lang="en"/>
            </a:b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SWOT - Strengths      Weaknesses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Relies on trust/goodwill	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Trusted by researchers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Peer review adds value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Provides some level of validation by experts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Mostly trusted by most research communities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Imperfect, but the best system we have to date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It does work within its limits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Voluntary/free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Encourages care and rigor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Filters for a target audience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Expert scrutiny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Often leads to improvements or discovers flaws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Adds credibility to published works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Can sometimes spot flaws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Improves papers when it works properly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Improves science and stimulates thinking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Sets criteria for acceptance, thereby 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   motivating authors to improve quality (Ware, p 5)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Favors discussion and feedback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Tried and tested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Careful reading is a benefit</a:t>
            </a:r>
          </a:p>
        </p:txBody>
      </p:sp>
      <p:cxnSp>
        <p:nvCxnSpPr>
          <p:cNvPr id="128" name="Shape 128"/>
          <p:cNvCxnSpPr/>
          <p:nvPr/>
        </p:nvCxnSpPr>
        <p:spPr>
          <a:xfrm>
            <a:off x="3702000" y="1058250"/>
            <a:ext cx="20100" cy="323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9" name="Shape 129"/>
          <p:cNvSpPr txBox="1"/>
          <p:nvPr>
            <p:ph idx="2" type="body"/>
          </p:nvPr>
        </p:nvSpPr>
        <p:spPr>
          <a:xfrm>
            <a:off x="3911400" y="1105375"/>
            <a:ext cx="5104200" cy="351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Lack of openness hides bias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Bias: gender, affiliation, country, discipline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Bias and empowering of certain views and/or paradigms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Not transparent – biases go uncovered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Current system allows bias to interfere with impartial analysis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Reviewer COIs, Editor COIs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Biases can interfere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Single-blind peer review allows reviewers to veil criticism behind anonymity (Ware, 6)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Not ‘blind’ enough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Unintentionally promotes conservatism (especially grants, but that’s a different conference perhaps…)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Doesn’t promote innovation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Negative/inconclusive papers not published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Dependent on trust- which is eroding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Relies on trust/goodwill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Perceived credibility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No credit for reviewing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Not designed to identify misconduct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Not designed to detect fraud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Doesn’t protect from fraud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SWOT - Weaknesses continued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The current system doesn’t do a great job of addressing research misconduct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Data in supplementary material often overlooked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Complex methods in multidisciplinary papers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Review of only one research object (article) at one time period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Some faculty / ??? feel that OA = pay to play and therefore unethical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Little training for peer reviewers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Increasingly difficult to find reviewers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Open access journals may not attract quality reviewers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Reviewers review for journals and editors, not for their peers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Element of chance- only 2 or 3 reviewers out of many potential opinions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No independent scrutiny and analysis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Too few eyes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The longest part of the publication process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Can be time-consuming, slow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Delays publication (Ware, p.6)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Takes too long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Time delays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Takes too long – important data withheld from public/researchers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Reviewers at some journals delay publication by imposing burdensome/non-critical demands on authors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Scooping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Unwieldy system for managing is cost- and resource-intensive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Peer review stops on publication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Doesn’t add value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SWOT - Opportunities      Threats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Pre- or post-publication review could be a new model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Fully transparent post-publication review for journals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Fully transparent pre-publication review for books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Becoming more public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Open, post-publication peer review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Credit/recognition for reviewers an essential part of scholarly ecosystem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Cascade review can reduce inefficiency (Ware, p. 19)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Automation/de-skilling of some elements--leave it to people to judge results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Quality/science/impact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Better tools for matching qualified reviewers to content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In an online environment it is possible to make peer review more of an ongoing process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Open review promotes transparency (Ware, p. 13)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Portable peer review</a:t>
            </a:r>
            <a:b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Remove shackles of print/mail and develop existing system for digital world</a:t>
            </a:r>
          </a:p>
        </p:txBody>
      </p:sp>
      <p:sp>
        <p:nvSpPr>
          <p:cNvPr id="143" name="Shape 14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Peer review is an attention portal that adds value, so changing it could be threatening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It is unclear whether researchers will continue devoting time to peer review if they are not incentivised to do so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If not done by the journal where does that leave the journal? Does it matter?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“Managing peer review” becomes commercial product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People thinking it’s fixed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Novel ideas and emerging subjects disadvantaged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Throw everything online and hope for the best leads to lots of shoddy information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Flawed research still gets published, e.g. STAP, Benveniste etc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Closing the scientific mind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Gaming/fraud/cheaing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Bias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Corruption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Time (waste of extensive amount of time finding reviewers)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4" name="Shape 144"/>
          <p:cNvCxnSpPr/>
          <p:nvPr/>
        </p:nvCxnSpPr>
        <p:spPr>
          <a:xfrm>
            <a:off x="4556800" y="1222325"/>
            <a:ext cx="9900" cy="307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Peer review is the worst form of evaluation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except all those other forms that have been tried from time to time</a:t>
            </a:r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>
                <a:latin typeface="Quicksand"/>
                <a:ea typeface="Quicksand"/>
                <a:cs typeface="Quicksand"/>
                <a:sym typeface="Quicksand"/>
              </a:rPr>
              <a:t>--with apologies to Winston Churchill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Verdana"/>
                <a:ea typeface="Verdana"/>
                <a:cs typeface="Verdana"/>
                <a:sym typeface="Verdana"/>
              </a:rPr>
              <a:t>We recommend....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71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a move to greater transparency and inclusiveness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exploring separating evaluation of rigour from its interest/originality to speed time to publication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that new approaches must lessen rather than increase burden of reviewing and decrease wastage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increasing evidence-based analysis of peer review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addressing incentives/motivations for peer review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We recognize...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that there are differences among disciplines, publishing models, generations, platforms, etc. that affect the practicalities of implementation.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What is peer review?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It is</a:t>
            </a:r>
            <a:r>
              <a:rPr b="1" lang="en" sz="2400">
                <a:latin typeface="Verdana"/>
                <a:ea typeface="Verdana"/>
                <a:cs typeface="Verdana"/>
                <a:sym typeface="Verdana"/>
              </a:rPr>
              <a:t> critical evaluation 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by</a:t>
            </a:r>
            <a:r>
              <a:rPr b="1" lang="en" sz="2400">
                <a:latin typeface="Verdana"/>
                <a:ea typeface="Verdana"/>
                <a:cs typeface="Verdana"/>
                <a:sym typeface="Verdana"/>
              </a:rPr>
              <a:t> relevant, non-biased experts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 who give </a:t>
            </a:r>
            <a:r>
              <a:rPr b="1" lang="en" sz="2400">
                <a:latin typeface="Verdana"/>
                <a:ea typeface="Verdana"/>
                <a:cs typeface="Verdana"/>
                <a:sym typeface="Verdana"/>
              </a:rPr>
              <a:t>constructive feedback.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It provides </a:t>
            </a:r>
            <a:r>
              <a:rPr b="1" lang="en" sz="2400">
                <a:latin typeface="Verdana"/>
                <a:ea typeface="Verdana"/>
                <a:cs typeface="Verdana"/>
                <a:sym typeface="Verdana"/>
              </a:rPr>
              <a:t>validation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 of the scholarship with the goal of its </a:t>
            </a:r>
            <a:r>
              <a:rPr b="1" lang="en" sz="2400">
                <a:latin typeface="Verdana"/>
                <a:ea typeface="Verdana"/>
                <a:cs typeface="Verdana"/>
                <a:sym typeface="Verdana"/>
              </a:rPr>
              <a:t>improvement.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It includes </a:t>
            </a:r>
            <a:r>
              <a:rPr b="1" lang="en" sz="2400">
                <a:latin typeface="Verdana"/>
                <a:ea typeface="Verdana"/>
                <a:cs typeface="Verdana"/>
                <a:sym typeface="Verdana"/>
              </a:rPr>
              <a:t>judgment 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of</a:t>
            </a:r>
            <a:r>
              <a:rPr b="1" lang="en" sz="2400">
                <a:latin typeface="Verdana"/>
                <a:ea typeface="Verdana"/>
                <a:cs typeface="Verdana"/>
                <a:sym typeface="Verdana"/>
              </a:rPr>
              <a:t> impact 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on and</a:t>
            </a:r>
            <a:r>
              <a:rPr b="1" lang="en" sz="2400">
                <a:latin typeface="Verdana"/>
                <a:ea typeface="Verdana"/>
                <a:cs typeface="Verdana"/>
                <a:sym typeface="Verdana"/>
              </a:rPr>
              <a:t> interest </a:t>
            </a: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to field.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i="1" lang="en"/>
              <a:t>(For today’s discussion, we are leaving aside data/software)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5268500" y="394175"/>
            <a:ext cx="4044600" cy="182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It’s not just the gatekeeping of the scholarly process.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5262551" cy="6075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Recommendations: “pre-publication”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Encourage all stakeholders to use preprint servers so that work is available sooner to enable a wider review.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Develop a more flexible, nonlinear process of peer review that facilitates many kinds of scholarly engagement and collaboration.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Caveat: The type of review will depend on the output, its timing, and the stage at which it ought to be reviewed.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Benefit: Establishing priority and increasing the speed at which information is disseminated, encouraging collaboration.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Recommendations - “traditional” process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Work toward culture of open-ness. We need to hear from authors and the complete spectrum of stakeholders to do this.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Explore problems, real and perceived, with transparency in peer review.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Consider decoupling publication of reviews and disclosure of reviewer names.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Are there areas where openness would not be appropriate, e.g. for ethical reasons?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Recommendations: post-“publication”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May work best if it’s a FORMAL part of the process (vs. informal commentary)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Version 1: F1000 model: </a:t>
            </a:r>
            <a:r>
              <a:rPr lang="en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swift technical check followed by full peer review after publication (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pubmed after 2 peer reviewers)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Version 2: Post-publication review of traditional publications (e.g. incentivized crowd system that prevents trolling)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Post-publication review may help with fraud detection and improving the literature, but also raises issues about versioning, citations etc.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