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 b="def" i="def"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 b="def" i="def"/>
      <a:tcStyle>
        <a:tcBdr/>
        <a:fill>
          <a:solidFill>
            <a:srgbClr val="EFE9E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hape 3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hape 3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Our charge was to address participation in a world characterized by open scholarship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Shape 3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pPr/>
            <a:r>
              <a:t>We interpreted the charge as a focus on “authors first”.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hape 3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To guide our assessment of challenges and develop proposals, we envisioned an author’s perfect open scholarship world</a:t>
            </a:r>
          </a:p>
          <a:p>
            <a:pPr>
              <a:defRPr sz="1800"/>
            </a:pPr>
            <a:r>
              <a:t>- Authors have clear, expansive, and persistent rights</a:t>
            </a:r>
          </a:p>
          <a:p>
            <a:pPr>
              <a:defRPr sz="1800"/>
            </a:pPr>
            <a:r>
              <a:t>- Flexible licensing terms</a:t>
            </a:r>
          </a:p>
          <a:p>
            <a:pPr>
              <a:defRPr sz="1800"/>
            </a:pPr>
            <a:r>
              <a:t>- Cheap/free to publish content</a:t>
            </a:r>
          </a:p>
          <a:p>
            <a:pPr>
              <a:defRPr sz="1800"/>
            </a:pPr>
            <a:r>
              <a:t>- Thriving monograph environment</a:t>
            </a:r>
          </a:p>
          <a:p>
            <a:pPr>
              <a:defRPr sz="1800"/>
            </a:pPr>
            <a:r>
              <a:t>- Low administrative burden</a:t>
            </a:r>
          </a:p>
          <a:p>
            <a:pPr marL="120315" indent="-120315">
              <a:buSzPct val="100000"/>
              <a:buChar char="-"/>
              <a:defRPr sz="1800"/>
            </a:pPr>
            <a:r>
              <a:t>More/better metrics for assessing scholarly impact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If this were the world, authors would participate.  How can we help it to occur?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hape 3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identified a number of inhibitors to author participation</a:t>
            </a:r>
          </a:p>
          <a:p>
            <a:pPr defTabSz="457200"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defTabSz="457200"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Reducing these motivates the proposals we will offer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hape 3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Now…our proposals.  In short, change behavior - increase participation by increasing benefits to authors, or decreasing costs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First, given misconceptions, confusion, fears and varied perceptions - we should address collective effort to produce more concise &amp; consistent messaging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Second, we need to overcome apathy and resistance, we need more and better venues</a:t>
            </a:r>
          </a:p>
          <a:p>
            <a:pPr marL="120315" indent="-120315">
              <a:buSzPct val="100000"/>
              <a:buChar char="-"/>
              <a:defRPr sz="1700"/>
            </a:pPr>
            <a:r>
              <a:t>editorial quality is the first consideration</a:t>
            </a:r>
          </a:p>
          <a:p>
            <a:pPr marL="120315" indent="-120315">
              <a:buSzPct val="100000"/>
              <a:buChar char="-"/>
              <a:defRPr sz="1700"/>
            </a:pPr>
            <a:r>
              <a:t>but open venues can increase participation with  more value added for authors</a:t>
            </a:r>
          </a:p>
          <a:p>
            <a:pPr>
              <a:defRPr sz="1700"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Third, the greater social value from open scholarship justifies additional resource commitments by universities, funding agencies, etc.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For example, in universities some inducements that might increase author participation include</a:t>
            </a:r>
          </a:p>
          <a:p>
            <a:pPr marL="120315" indent="-120315">
              <a:buSzPct val="100000"/>
              <a:buChar char="-"/>
              <a:defRPr sz="1700"/>
            </a:pPr>
            <a:r>
              <a:t>various financial and other rewards — esp for considering cost as well as quality</a:t>
            </a:r>
          </a:p>
          <a:p>
            <a:pPr marL="120315" indent="-120315">
              <a:buSzPct val="100000"/>
              <a:buChar char="-"/>
              <a:defRPr sz="1700"/>
            </a:pPr>
            <a:r>
              <a:t>etc [FROM SLIDE]</a:t>
            </a:r>
          </a:p>
          <a:p>
            <a:pPr>
              <a:defRPr sz="1700"/>
            </a:pPr>
          </a:p>
          <a:p>
            <a:pPr marL="120315" indent="-120315">
              <a:buSzPct val="100000"/>
              <a:buChar char="-"/>
              <a:defRPr sz="1700"/>
            </a:pPr>
            <a:r>
              <a:t>these greater investments are likely to pay off in the future through lower overall costs of publishing</a:t>
            </a:r>
          </a:p>
          <a:p>
            <a:pPr>
              <a:defRPr sz="1700"/>
            </a:pPr>
          </a:p>
          <a:p>
            <a:pPr>
              <a:defRPr sz="1700"/>
            </a:pPr>
            <a:r>
              <a:t>Universal recognition of the importance of influencing faculty governance bodies to support OPEN — esp P&amp;T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hape 3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To make further progress on increasing author participation, we would benefit from further understanding and data on a number of issues, eg</a:t>
            </a: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Shape 23"/>
          <p:cNvSpPr/>
          <p:nvPr>
            <p:ph type="title"/>
          </p:nvPr>
        </p:nvSpPr>
        <p:spPr>
          <a:xfrm>
            <a:off x="1154954" y="1447800"/>
            <a:ext cx="8825660" cy="33295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9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Shape 152"/>
          <p:cNvSpPr/>
          <p:nvPr>
            <p:ph type="title"/>
          </p:nvPr>
        </p:nvSpPr>
        <p:spPr>
          <a:xfrm>
            <a:off x="1154955" y="4800586"/>
            <a:ext cx="8825658" cy="56673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53" name="Shape 153"/>
          <p:cNvSpPr/>
          <p:nvPr>
            <p:ph type="pic" sz="half" idx="13"/>
          </p:nvPr>
        </p:nvSpPr>
        <p:spPr>
          <a:xfrm>
            <a:off x="1154954" y="685799"/>
            <a:ext cx="8825660" cy="3640668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xfrm>
            <a:off x="1154955" y="5367325"/>
            <a:ext cx="8825657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  <a:lvl2pPr marL="0" indent="457200">
              <a:buClrTx/>
              <a:buSzTx/>
              <a:buFontTx/>
              <a:buNone/>
              <a:defRPr sz="1200"/>
            </a:lvl2pPr>
            <a:lvl3pPr marL="0" indent="914400">
              <a:buClrTx/>
              <a:buSzTx/>
              <a:buFontTx/>
              <a:buNone/>
              <a:defRPr sz="1200"/>
            </a:lvl3pPr>
            <a:lvl4pPr marL="0" indent="1371600">
              <a:buClrTx/>
              <a:buSzTx/>
              <a:buFontTx/>
              <a:buNone/>
              <a:defRPr sz="1200"/>
            </a:lvl4pPr>
            <a:lvl5pPr marL="0" indent="1828800">
              <a:buClrTx/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65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Shape 168"/>
          <p:cNvSpPr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69" name="Shape 169"/>
          <p:cNvSpPr/>
          <p:nvPr>
            <p:ph type="body" sz="half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0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>
            <p:ph type="title"/>
          </p:nvPr>
        </p:nvSpPr>
        <p:spPr>
          <a:xfrm>
            <a:off x="1574800" y="1447800"/>
            <a:ext cx="7999316" cy="2323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xfrm>
            <a:off x="1930400" y="3771174"/>
            <a:ext cx="7279649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small" sz="1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hape 185"/>
          <p:cNvSpPr/>
          <p:nvPr>
            <p:ph type="body" sz="quarter" idx="13"/>
          </p:nvPr>
        </p:nvSpPr>
        <p:spPr>
          <a:xfrm>
            <a:off x="1154954" y="4350656"/>
            <a:ext cx="8825659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 sz="1800"/>
            </a:pPr>
          </a:p>
        </p:txBody>
      </p:sp>
      <p:sp>
        <p:nvSpPr>
          <p:cNvPr id="186" name="Shape 186"/>
          <p:cNvSpPr/>
          <p:nvPr/>
        </p:nvSpPr>
        <p:spPr>
          <a:xfrm>
            <a:off x="898294" y="971253"/>
            <a:ext cx="801913" cy="181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87" name="Shape 187"/>
          <p:cNvSpPr/>
          <p:nvPr/>
        </p:nvSpPr>
        <p:spPr>
          <a:xfrm>
            <a:off x="9330490" y="2613786"/>
            <a:ext cx="801913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98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Shape 201"/>
          <p:cNvSpPr/>
          <p:nvPr>
            <p:ph type="title"/>
          </p:nvPr>
        </p:nvSpPr>
        <p:spPr>
          <a:xfrm>
            <a:off x="1154954" y="3124200"/>
            <a:ext cx="8825660" cy="165318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xfrm>
            <a:off x="1154954" y="4777380"/>
            <a:ext cx="882565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3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Shape 216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xfrm>
            <a:off x="632946" y="1981200"/>
            <a:ext cx="2946868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hape 218"/>
          <p:cNvSpPr/>
          <p:nvPr>
            <p:ph type="body" sz="quarter" idx="13"/>
          </p:nvPr>
        </p:nvSpPr>
        <p:spPr>
          <a:xfrm>
            <a:off x="652462" y="2667000"/>
            <a:ext cx="2927351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219" name="Shape 219"/>
          <p:cNvSpPr/>
          <p:nvPr>
            <p:ph type="body" sz="quarter" idx="14"/>
          </p:nvPr>
        </p:nvSpPr>
        <p:spPr>
          <a:xfrm>
            <a:off x="3883659" y="1981200"/>
            <a:ext cx="2936242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220" name="Shape 220"/>
          <p:cNvSpPr/>
          <p:nvPr>
            <p:ph type="body" sz="quarter" idx="15"/>
          </p:nvPr>
        </p:nvSpPr>
        <p:spPr>
          <a:xfrm>
            <a:off x="3873105" y="2667000"/>
            <a:ext cx="2946795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221" name="Shape 221"/>
          <p:cNvSpPr/>
          <p:nvPr>
            <p:ph type="body" sz="quarter" idx="16"/>
          </p:nvPr>
        </p:nvSpPr>
        <p:spPr>
          <a:xfrm>
            <a:off x="7124700" y="1981200"/>
            <a:ext cx="2932114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222" name="Shape 222"/>
          <p:cNvSpPr/>
          <p:nvPr>
            <p:ph type="body" sz="quarter" idx="17"/>
          </p:nvPr>
        </p:nvSpPr>
        <p:spPr>
          <a:xfrm>
            <a:off x="7124700" y="2667000"/>
            <a:ext cx="2932114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223" name="Shape 223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4" name="Shape 224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5" name="Shape 2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5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8" name="Shape 238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652462" y="4250949"/>
            <a:ext cx="2940051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hape 240"/>
          <p:cNvSpPr/>
          <p:nvPr>
            <p:ph type="pic" sz="quarter" idx="13"/>
          </p:nvPr>
        </p:nvSpPr>
        <p:spPr>
          <a:xfrm>
            <a:off x="652462" y="2209800"/>
            <a:ext cx="2940051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1" name="Shape 241"/>
          <p:cNvSpPr/>
          <p:nvPr>
            <p:ph type="body" sz="quarter" idx="14"/>
          </p:nvPr>
        </p:nvSpPr>
        <p:spPr>
          <a:xfrm>
            <a:off x="652462" y="4827211"/>
            <a:ext cx="2940051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242" name="Shape 242"/>
          <p:cNvSpPr/>
          <p:nvPr>
            <p:ph type="body" sz="quarter" idx="15"/>
          </p:nvPr>
        </p:nvSpPr>
        <p:spPr>
          <a:xfrm>
            <a:off x="3889375" y="4250949"/>
            <a:ext cx="293052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243" name="Shape 243"/>
          <p:cNvSpPr/>
          <p:nvPr>
            <p:ph type="pic" sz="quarter" idx="16"/>
          </p:nvPr>
        </p:nvSpPr>
        <p:spPr>
          <a:xfrm>
            <a:off x="3889373" y="2209800"/>
            <a:ext cx="2930526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4" name="Shape 244"/>
          <p:cNvSpPr/>
          <p:nvPr>
            <p:ph type="body" sz="quarter" idx="17"/>
          </p:nvPr>
        </p:nvSpPr>
        <p:spPr>
          <a:xfrm>
            <a:off x="3888021" y="4827210"/>
            <a:ext cx="2934407" cy="65918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245" name="Shape 245"/>
          <p:cNvSpPr/>
          <p:nvPr>
            <p:ph type="body" sz="quarter" idx="18"/>
          </p:nvPr>
        </p:nvSpPr>
        <p:spPr>
          <a:xfrm>
            <a:off x="7124700" y="4250949"/>
            <a:ext cx="2932114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246" name="Shape 246"/>
          <p:cNvSpPr/>
          <p:nvPr>
            <p:ph type="pic" sz="quarter" idx="19"/>
          </p:nvPr>
        </p:nvSpPr>
        <p:spPr>
          <a:xfrm>
            <a:off x="7124699" y="2209800"/>
            <a:ext cx="2932114" cy="1524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47" name="Shape 247"/>
          <p:cNvSpPr/>
          <p:nvPr>
            <p:ph type="body" sz="quarter" idx="20"/>
          </p:nvPr>
        </p:nvSpPr>
        <p:spPr>
          <a:xfrm>
            <a:off x="7124575" y="4827208"/>
            <a:ext cx="2935998" cy="659189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248" name="Shape 248"/>
          <p:cNvSpPr/>
          <p:nvPr/>
        </p:nvSpPr>
        <p:spPr>
          <a:xfrm flipH="1">
            <a:off x="3726141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Shape 249"/>
          <p:cNvSpPr/>
          <p:nvPr/>
        </p:nvSpPr>
        <p:spPr>
          <a:xfrm flipH="1">
            <a:off x="6962226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Shape 2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60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Shape 263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xfrm>
            <a:off x="1103312" y="2052917"/>
            <a:ext cx="8946541" cy="419548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Shape 2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5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8" name="Shape 278"/>
          <p:cNvSpPr/>
          <p:nvPr>
            <p:ph type="title"/>
          </p:nvPr>
        </p:nvSpPr>
        <p:spPr>
          <a:xfrm>
            <a:off x="8304211" y="430212"/>
            <a:ext cx="1752602" cy="5826126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79" name="Shape 279"/>
          <p:cNvSpPr/>
          <p:nvPr>
            <p:ph type="body" idx="1"/>
          </p:nvPr>
        </p:nvSpPr>
        <p:spPr>
          <a:xfrm>
            <a:off x="652462" y="887413"/>
            <a:ext cx="7423151" cy="536892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Shape 2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0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3" name="Shape 293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94" name="Shape 294"/>
          <p:cNvSpPr/>
          <p:nvPr>
            <p:ph type="body" idx="1"/>
          </p:nvPr>
        </p:nvSpPr>
        <p:spPr>
          <a:xfrm>
            <a:off x="1103312" y="2052917"/>
            <a:ext cx="8946541" cy="419548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Shape 2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1103312" y="2052917"/>
            <a:ext cx="8946541" cy="419548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0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1154955" y="2861733"/>
            <a:ext cx="8825658" cy="191564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1154954" y="4777380"/>
            <a:ext cx="8825660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5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Shape 68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1103312" y="2060575"/>
            <a:ext cx="4396340" cy="41957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08314" indent="-293914">
              <a:defRPr sz="1800"/>
            </a:lvl3pPr>
            <a:lvl4pPr marL="1714500" indent="-342900">
              <a:defRPr sz="1800"/>
            </a:lvl4pPr>
            <a:lvl5pPr marL="2171700" indent="-3429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0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Shape 83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103312" y="1905000"/>
            <a:ext cx="439633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body" sz="quarter" idx="13"/>
          </p:nvPr>
        </p:nvSpPr>
        <p:spPr>
          <a:xfrm>
            <a:off x="5654495" y="1905000"/>
            <a:ext cx="4396340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>
                <a:solidFill>
                  <a:srgbClr val="8AD0D6"/>
                </a:solidFill>
              </a:defRPr>
            </a:pP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6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Shape 99"/>
          <p:cNvSpPr/>
          <p:nvPr>
            <p:ph type="title"/>
          </p:nvPr>
        </p:nvSpPr>
        <p:spPr>
          <a:xfrm>
            <a:off x="646110" y="452718"/>
            <a:ext cx="9404724" cy="14005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7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Shape 120"/>
          <p:cNvSpPr/>
          <p:nvPr>
            <p:ph type="title"/>
          </p:nvPr>
        </p:nvSpPr>
        <p:spPr>
          <a:xfrm>
            <a:off x="1154952" y="1447800"/>
            <a:ext cx="3401066" cy="1447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21" name="Shape 121"/>
          <p:cNvSpPr/>
          <p:nvPr>
            <p:ph type="body" sz="half" idx="1"/>
          </p:nvPr>
        </p:nvSpPr>
        <p:spPr>
          <a:xfrm>
            <a:off x="4784616" y="1447800"/>
            <a:ext cx="5195998" cy="45720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/>
          <p:nvPr>
            <p:ph type="body" sz="quarter" idx="13"/>
          </p:nvPr>
        </p:nvSpPr>
        <p:spPr>
          <a:xfrm>
            <a:off x="1154952" y="3129279"/>
            <a:ext cx="3401064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400"/>
            </a:pP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2.png"/>
          <p:cNvPicPr>
            <a:picLocks noChangeAspect="1"/>
          </p:cNvPicPr>
          <p:nvPr/>
        </p:nvPicPr>
        <p:blipFill>
          <a:blip r:embed="rId2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3.png"/>
          <p:cNvPicPr>
            <a:picLocks noChangeAspect="1"/>
          </p:cNvPicPr>
          <p:nvPr/>
        </p:nvPicPr>
        <p:blipFill>
          <a:blip r:embed="rId3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3" name="image4.png"/>
          <p:cNvPicPr>
            <a:picLocks noChangeAspect="1"/>
          </p:cNvPicPr>
          <p:nvPr/>
        </p:nvPicPr>
        <p:blipFill>
          <a:blip r:embed="rId4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5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>
            <p:ph type="title"/>
          </p:nvPr>
        </p:nvSpPr>
        <p:spPr>
          <a:xfrm>
            <a:off x="1153906" y="1854192"/>
            <a:ext cx="5092908" cy="1574809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37" name="Shape 137"/>
          <p:cNvSpPr/>
          <p:nvPr>
            <p:ph type="pic" sz="quarter" idx="13"/>
          </p:nvPr>
        </p:nvSpPr>
        <p:spPr>
          <a:xfrm>
            <a:off x="6949546" y="1143000"/>
            <a:ext cx="3200401" cy="4572000"/>
          </a:xfrm>
          <a:prstGeom prst="rect">
            <a:avLst/>
          </a:prstGeom>
          <a:effectLst>
            <a:outerShdw sx="100000" sy="100000" kx="0" ky="0" algn="b" rotWithShape="0" blurRad="50800" dist="50800" dir="540000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1154954" y="3657600"/>
            <a:ext cx="5084980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/>
          <p:cNvPicPr>
            <a:picLocks noChangeAspect="1"/>
          </p:cNvPicPr>
          <p:nvPr/>
        </p:nvPicPr>
        <p:blipFill>
          <a:blip r:embed="rId3">
            <a:extLst/>
          </a:blip>
          <a:srcRect l="3613" t="0" r="0" b="0"/>
          <a:stretch>
            <a:fillRect/>
          </a:stretch>
        </p:blipFill>
        <p:spPr>
          <a:xfrm>
            <a:off x="0" y="2669684"/>
            <a:ext cx="4037013" cy="4188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png"/>
          <p:cNvPicPr>
            <a:picLocks noChangeAspect="1"/>
          </p:cNvPicPr>
          <p:nvPr/>
        </p:nvPicPr>
        <p:blipFill>
          <a:blip r:embed="rId4">
            <a:extLst/>
          </a:blip>
          <a:srcRect l="35640" t="0" r="0" b="0"/>
          <a:stretch>
            <a:fillRect/>
          </a:stretch>
        </p:blipFill>
        <p:spPr>
          <a:xfrm>
            <a:off x="-1" y="2892346"/>
            <a:ext cx="1522414" cy="23654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8609011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" name="image4.png"/>
          <p:cNvPicPr>
            <a:picLocks noChangeAspect="1"/>
          </p:cNvPicPr>
          <p:nvPr/>
        </p:nvPicPr>
        <p:blipFill>
          <a:blip r:embed="rId5">
            <a:extLst/>
          </a:blip>
          <a:srcRect l="0" t="28812" r="0" b="0"/>
          <a:stretch>
            <a:fillRect/>
          </a:stretch>
        </p:blipFill>
        <p:spPr>
          <a:xfrm>
            <a:off x="7999411" y="0"/>
            <a:ext cx="1603388" cy="114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23320"/>
          <a:stretch>
            <a:fillRect/>
          </a:stretch>
        </p:blipFill>
        <p:spPr>
          <a:xfrm>
            <a:off x="8605877" y="6096000"/>
            <a:ext cx="99373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10437811" y="0"/>
            <a:ext cx="685801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hape 10"/>
          <p:cNvSpPr/>
          <p:nvPr>
            <p:ph type="sldNum" sz="quarter" idx="2"/>
          </p:nvPr>
        </p:nvSpPr>
        <p:spPr>
          <a:xfrm>
            <a:off x="10522496" y="540176"/>
            <a:ext cx="498287" cy="5232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  <p:sldLayoutId id="2147483666" r:id="rId24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4700" marR="0" indent="-3175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01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98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553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03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697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269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84171" marR="0" indent="-326571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b="0" baseline="0" cap="none" i="0" spc="0" strike="noStrike" sz="2000" u="none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hyperlink" Target="http://goo.gl/KdorYk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ctrTitle"/>
          </p:nvPr>
        </p:nvSpPr>
        <p:spPr>
          <a:xfrm>
            <a:off x="1154954" y="1447799"/>
            <a:ext cx="8825660" cy="3329582"/>
          </a:xfrm>
          <a:prstGeom prst="rect">
            <a:avLst/>
          </a:prstGeom>
        </p:spPr>
        <p:txBody>
          <a:bodyPr/>
          <a:lstStyle/>
          <a:p>
            <a:pPr/>
            <a:r>
              <a:t>Participation</a:t>
            </a:r>
          </a:p>
        </p:txBody>
      </p:sp>
      <p:sp>
        <p:nvSpPr>
          <p:cNvPr id="305" name="Shape 305"/>
          <p:cNvSpPr/>
          <p:nvPr>
            <p:ph type="subTitle" sz="quarter" idx="1"/>
          </p:nvPr>
        </p:nvSpPr>
        <p:spPr>
          <a:xfrm>
            <a:off x="1154954" y="4777380"/>
            <a:ext cx="8825660" cy="861421"/>
          </a:xfrm>
          <a:prstGeom prst="rect">
            <a:avLst/>
          </a:prstGeom>
        </p:spPr>
        <p:txBody>
          <a:bodyPr/>
          <a:lstStyle/>
          <a:p>
            <a:pPr/>
            <a:r>
              <a:t>InCENTIVES FOR ACCELERATING CHANGE</a:t>
            </a:r>
          </a:p>
        </p:txBody>
      </p:sp>
      <p:pic>
        <p:nvPicPr>
          <p:cNvPr id="306" name="new-community-participation-1-72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2158" y="-4477"/>
            <a:ext cx="6777882" cy="291825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6706478" y="2927628"/>
            <a:ext cx="556620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Sudharshini Subramaniam, </a:t>
            </a:r>
            <a:r>
              <a:rPr u="sng">
                <a:solidFill>
                  <a:srgbClr val="58C1BA"/>
                </a:solidFill>
                <a:uFill>
                  <a:solidFill>
                    <a:srgbClr val="58C1BA"/>
                  </a:solidFill>
                </a:uFill>
                <a:hlinkClick r:id="rId4" invalidUrl="" action="" tgtFrame="" tooltip="" history="1" highlightClick="0" endSnd="0"/>
              </a:rPr>
              <a:t>http://goo.gl/KdorYk</a:t>
            </a:r>
            <a:r>
              <a:t>, </a:t>
            </a:r>
          </a:p>
          <a:p>
            <a:pPr/>
            <a:r>
              <a:t>by permission.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/>
          <a:lstStyle/>
          <a:p>
            <a:pPr/>
            <a:r>
              <a:t>Premise/Objective</a:t>
            </a:r>
          </a:p>
        </p:txBody>
      </p:sp>
      <p:sp>
        <p:nvSpPr>
          <p:cNvPr id="312" name="Shape 312"/>
          <p:cNvSpPr/>
          <p:nvPr>
            <p:ph type="body" sz="half" idx="1"/>
          </p:nvPr>
        </p:nvSpPr>
        <p:spPr>
          <a:xfrm>
            <a:off x="459116" y="1400753"/>
            <a:ext cx="6593561" cy="4928171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Authors are the original content creators</a:t>
            </a:r>
          </a:p>
          <a:p>
            <a:pPr>
              <a:defRPr sz="2800"/>
            </a:pPr>
            <a:r>
              <a:t>Authors select publication venue</a:t>
            </a:r>
          </a:p>
          <a:p>
            <a:pPr lvl="1" marL="742950" indent="-285750">
              <a:defRPr sz="2800"/>
            </a:pPr>
            <a:r>
              <a:t>Subject to a range of influences</a:t>
            </a:r>
          </a:p>
          <a:p>
            <a:pPr lvl="2" marL="1143000" indent="-228600">
              <a:defRPr sz="2800"/>
            </a:pPr>
            <a:r>
              <a:t>Funders</a:t>
            </a:r>
          </a:p>
          <a:p>
            <a:pPr lvl="2" marL="1143000" indent="-228600">
              <a:defRPr sz="2800"/>
            </a:pPr>
            <a:r>
              <a:t>P+T committees</a:t>
            </a:r>
          </a:p>
          <a:p>
            <a:pPr lvl="2" marL="1143000" indent="-228600">
              <a:defRPr sz="2800"/>
            </a:pPr>
            <a:r>
              <a:t>Prestige among peers</a:t>
            </a:r>
          </a:p>
          <a:p>
            <a:pPr>
              <a:defRPr sz="2800"/>
            </a:pPr>
            <a:r>
              <a:t>Authors are increasingly seeing the value of OPEN</a:t>
            </a:r>
          </a:p>
        </p:txBody>
      </p:sp>
      <p:pic>
        <p:nvPicPr>
          <p:cNvPr id="313" name="pic_giant_031114_SM_Friends-of-the-Lorax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1732" y="-4670"/>
            <a:ext cx="5112026" cy="298201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9921746" y="2900680"/>
            <a:ext cx="219681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Dr. Seuss, </a:t>
            </a:r>
            <a:r>
              <a:rPr i="1"/>
              <a:t>The Lorax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title"/>
          </p:nvPr>
        </p:nvSpPr>
        <p:spPr>
          <a:xfrm>
            <a:off x="608011" y="440018"/>
            <a:ext cx="6369761" cy="1400531"/>
          </a:xfrm>
          <a:prstGeom prst="rect">
            <a:avLst/>
          </a:prstGeom>
        </p:spPr>
        <p:txBody>
          <a:bodyPr/>
          <a:lstStyle/>
          <a:p>
            <a:pPr/>
            <a:r>
              <a:t>An author’s perfect world</a:t>
            </a:r>
          </a:p>
        </p:txBody>
      </p:sp>
      <p:pic>
        <p:nvPicPr>
          <p:cNvPr id="319" name="IMG_54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0675" y="0"/>
            <a:ext cx="6021215" cy="8028286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/>
          <p:nvPr/>
        </p:nvSpPr>
        <p:spPr>
          <a:xfrm>
            <a:off x="6167443" y="6551775"/>
            <a:ext cx="604785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Nancy Davenport, American University. By permission.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/>
          <a:lstStyle/>
          <a:p>
            <a:pPr/>
            <a:r>
              <a:t>Inhibitors and Challenges</a:t>
            </a:r>
          </a:p>
        </p:txBody>
      </p:sp>
      <p:sp>
        <p:nvSpPr>
          <p:cNvPr id="325" name="Shape 325"/>
          <p:cNvSpPr/>
          <p:nvPr>
            <p:ph type="body" idx="1"/>
          </p:nvPr>
        </p:nvSpPr>
        <p:spPr>
          <a:xfrm>
            <a:off x="1033878" y="1807384"/>
            <a:ext cx="9558858" cy="4307234"/>
          </a:xfrm>
          <a:prstGeom prst="rect">
            <a:avLst/>
          </a:prstGeom>
        </p:spPr>
        <p:txBody>
          <a:bodyPr/>
          <a:lstStyle/>
          <a:p>
            <a:pPr marL="291465" indent="-291465" defTabSz="388620">
              <a:lnSpc>
                <a:spcPct val="80000"/>
              </a:lnSpc>
              <a:spcBef>
                <a:spcPts val="800"/>
              </a:spcBef>
              <a:defRPr sz="2720"/>
            </a:pPr>
            <a:r>
              <a:t>Apathy                                                  Active opposition</a:t>
            </a:r>
          </a:p>
          <a:p>
            <a:pPr lvl="1" marL="680085" indent="-291465" defTabSz="388620">
              <a:lnSpc>
                <a:spcPct val="80000"/>
              </a:lnSpc>
              <a:spcBef>
                <a:spcPts val="800"/>
              </a:spcBef>
              <a:defRPr sz="2720"/>
            </a:pPr>
            <a:r>
              <a:t>Perception that everyone who “needs” to read scholarship can read scholarship</a:t>
            </a:r>
          </a:p>
          <a:p>
            <a:pPr lvl="1" marL="680085" indent="-291465" defTabSz="388620">
              <a:lnSpc>
                <a:spcPct val="80000"/>
              </a:lnSpc>
              <a:spcBef>
                <a:spcPts val="800"/>
              </a:spcBef>
              <a:defRPr sz="2720"/>
            </a:pPr>
            <a:r>
              <a:t>Too busy to participate (particularly “green”)</a:t>
            </a:r>
          </a:p>
          <a:p>
            <a:pPr lvl="1" marL="680085" indent="-291465" defTabSz="388620">
              <a:lnSpc>
                <a:spcPct val="80000"/>
              </a:lnSpc>
              <a:spcBef>
                <a:spcPts val="800"/>
              </a:spcBef>
              <a:defRPr sz="2720"/>
            </a:pPr>
            <a:r>
              <a:t>Vested interest in status quo</a:t>
            </a:r>
          </a:p>
          <a:p>
            <a:pPr marL="291465" indent="-291465" defTabSz="388620">
              <a:lnSpc>
                <a:spcPct val="80000"/>
              </a:lnSpc>
              <a:spcBef>
                <a:spcPts val="800"/>
              </a:spcBef>
              <a:defRPr sz="2720"/>
            </a:pPr>
            <a:r>
              <a:t>Funding support (publishing fees) — remaining inclusive</a:t>
            </a:r>
          </a:p>
          <a:p>
            <a:pPr marL="291465" indent="-291465" defTabSz="388620">
              <a:lnSpc>
                <a:spcPct val="80000"/>
              </a:lnSpc>
              <a:spcBef>
                <a:spcPts val="800"/>
              </a:spcBef>
              <a:defRPr sz="2720"/>
            </a:pPr>
            <a:r>
              <a:t>Inconsistent author rights environment</a:t>
            </a:r>
          </a:p>
          <a:p>
            <a:pPr marL="291465" indent="-291465" defTabSz="388620">
              <a:lnSpc>
                <a:spcPct val="80000"/>
              </a:lnSpc>
              <a:spcBef>
                <a:spcPts val="800"/>
              </a:spcBef>
              <a:defRPr sz="2720"/>
            </a:pPr>
            <a:r>
              <a:t>Fears about being scooped/IP/plagiarism, etc.</a:t>
            </a:r>
          </a:p>
          <a:p>
            <a:pPr marL="291465" indent="-291465" defTabSz="388620">
              <a:lnSpc>
                <a:spcPct val="80000"/>
              </a:lnSpc>
              <a:spcBef>
                <a:spcPts val="800"/>
              </a:spcBef>
              <a:defRPr sz="2720"/>
            </a:pPr>
            <a:r>
              <a:t>Unfulfilled publisher obligations (access inhibitors)</a:t>
            </a:r>
          </a:p>
        </p:txBody>
      </p:sp>
      <p:sp>
        <p:nvSpPr>
          <p:cNvPr id="326" name="Shape 326"/>
          <p:cNvSpPr/>
          <p:nvPr/>
        </p:nvSpPr>
        <p:spPr>
          <a:xfrm>
            <a:off x="2852417" y="1930364"/>
            <a:ext cx="4347364" cy="280603"/>
          </a:xfrm>
          <a:prstGeom prst="leftRightArrow">
            <a:avLst>
              <a:gd name="adj1" fmla="val 32000"/>
              <a:gd name="adj2" fmla="val 172562"/>
            </a:avLst>
          </a:prstGeom>
          <a:solidFill>
            <a:srgbClr val="FFFFFF"/>
          </a:solidFill>
          <a:ln w="19050" cap="rnd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/>
          <a:lstStyle/>
          <a:p>
            <a:pPr/>
            <a:r>
              <a:t>Proposals</a:t>
            </a:r>
          </a:p>
        </p:txBody>
      </p:sp>
      <p:sp>
        <p:nvSpPr>
          <p:cNvPr id="331" name="Shape 331"/>
          <p:cNvSpPr/>
          <p:nvPr>
            <p:ph type="body" idx="1"/>
          </p:nvPr>
        </p:nvSpPr>
        <p:spPr>
          <a:xfrm>
            <a:off x="1264178" y="1520965"/>
            <a:ext cx="8946542" cy="4195482"/>
          </a:xfrm>
          <a:prstGeom prst="rect">
            <a:avLst/>
          </a:prstGeom>
        </p:spPr>
        <p:txBody>
          <a:bodyPr/>
          <a:lstStyle/>
          <a:p>
            <a:pPr marL="233172" indent="-233172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Unified messaging involving and informing</a:t>
            </a:r>
          </a:p>
          <a:p>
            <a:pPr lvl="1" marL="505205" indent="-194310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Author community</a:t>
            </a:r>
          </a:p>
          <a:p>
            <a:pPr lvl="1" marL="505205" indent="-194310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Institutions</a:t>
            </a:r>
          </a:p>
          <a:p>
            <a:pPr lvl="1" marL="505205" indent="-194310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Funders</a:t>
            </a:r>
          </a:p>
          <a:p>
            <a:pPr lvl="1" marL="505205" indent="-194310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Publishers/peer communities</a:t>
            </a:r>
          </a:p>
          <a:p>
            <a:pPr marL="233172" indent="-233172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More high value OPEN communication vehicles</a:t>
            </a:r>
          </a:p>
          <a:p>
            <a:pPr lvl="1" marL="505205" indent="-194310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Clear, expansive, and persistent author rights</a:t>
            </a:r>
          </a:p>
          <a:p>
            <a:pPr lvl="1" marL="505205" indent="-194310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Author-focused impact metrics</a:t>
            </a:r>
          </a:p>
          <a:p>
            <a:pPr lvl="1" marL="505205" indent="-194310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Valuable content enhancements</a:t>
            </a:r>
          </a:p>
          <a:p>
            <a:pPr lvl="1" marL="505205" indent="-194310" defTabSz="310895">
              <a:lnSpc>
                <a:spcPct val="90000"/>
              </a:lnSpc>
              <a:spcBef>
                <a:spcPts val="600"/>
              </a:spcBef>
              <a:defRPr sz="2312"/>
            </a:pPr>
            <a:r>
              <a:t>Content promotion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/>
          <a:lstStyle/>
          <a:p>
            <a:pPr/>
            <a:r>
              <a:t>Proposals (cont.)</a:t>
            </a:r>
          </a:p>
        </p:txBody>
      </p:sp>
      <p:sp>
        <p:nvSpPr>
          <p:cNvPr id="336" name="Shape 336"/>
          <p:cNvSpPr/>
          <p:nvPr>
            <p:ph type="body" idx="1"/>
          </p:nvPr>
        </p:nvSpPr>
        <p:spPr>
          <a:xfrm>
            <a:off x="1094845" y="1629584"/>
            <a:ext cx="8946542" cy="4195482"/>
          </a:xfrm>
          <a:prstGeom prst="rect">
            <a:avLst/>
          </a:prstGeom>
        </p:spPr>
        <p:txBody>
          <a:bodyPr/>
          <a:lstStyle/>
          <a:p>
            <a:pPr marL="250317" indent="-250317" defTabSz="333756">
              <a:spcBef>
                <a:spcPts val="700"/>
              </a:spcBef>
              <a:defRPr sz="2482"/>
            </a:pPr>
            <a:r>
              <a:t>Institutions commit resources to OPEN scholarly communication efforts</a:t>
            </a:r>
          </a:p>
          <a:p>
            <a:pPr lvl="1" marL="542353" indent="-208597" defTabSz="333756">
              <a:spcBef>
                <a:spcPts val="700"/>
              </a:spcBef>
              <a:defRPr sz="2482"/>
            </a:pPr>
            <a:r>
              <a:t>Reward authors who publish in low-cost OPEN venues</a:t>
            </a:r>
          </a:p>
          <a:p>
            <a:pPr lvl="1" marL="542353" indent="-208597" defTabSz="333756">
              <a:spcBef>
                <a:spcPts val="700"/>
              </a:spcBef>
              <a:defRPr sz="2482"/>
            </a:pPr>
            <a:r>
              <a:t>Reduce administrative burdens on authors (Green and Gold)</a:t>
            </a:r>
          </a:p>
          <a:p>
            <a:pPr lvl="1" marL="542353" indent="-208597" defTabSz="333756">
              <a:spcBef>
                <a:spcPts val="700"/>
              </a:spcBef>
              <a:defRPr sz="2482"/>
            </a:pPr>
            <a:r>
              <a:t>Redirect funds toward supporting OPEN venues</a:t>
            </a:r>
          </a:p>
          <a:p>
            <a:pPr marL="250317" indent="-250317" defTabSz="333756">
              <a:spcBef>
                <a:spcPts val="700"/>
              </a:spcBef>
              <a:defRPr sz="2482"/>
            </a:pPr>
            <a:r>
              <a:t>Faculty governance bodies advance policies to support OPEN behaviors (e.g. P&amp;T)</a:t>
            </a:r>
          </a:p>
          <a:p>
            <a:pPr marL="250317" indent="-250317" defTabSz="333756">
              <a:spcBef>
                <a:spcPts val="700"/>
              </a:spcBef>
              <a:defRPr sz="2482"/>
            </a:pPr>
            <a:r>
              <a:t>Community recognition of OPEN practices/behaviors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title"/>
          </p:nvPr>
        </p:nvSpPr>
        <p:spPr>
          <a:xfrm>
            <a:off x="646111" y="452718"/>
            <a:ext cx="9404723" cy="1400531"/>
          </a:xfrm>
          <a:prstGeom prst="rect">
            <a:avLst/>
          </a:prstGeom>
        </p:spPr>
        <p:txBody>
          <a:bodyPr/>
          <a:lstStyle/>
          <a:p>
            <a:pPr/>
            <a:r>
              <a:t>Future Research </a:t>
            </a:r>
          </a:p>
        </p:txBody>
      </p:sp>
      <p:sp>
        <p:nvSpPr>
          <p:cNvPr id="341" name="Shape 341"/>
          <p:cNvSpPr/>
          <p:nvPr>
            <p:ph type="body" idx="1"/>
          </p:nvPr>
        </p:nvSpPr>
        <p:spPr>
          <a:xfrm>
            <a:off x="773111" y="1404159"/>
            <a:ext cx="9846126" cy="4768040"/>
          </a:xfrm>
          <a:prstGeom prst="rect">
            <a:avLst/>
          </a:prstGeom>
        </p:spPr>
        <p:txBody>
          <a:bodyPr/>
          <a:lstStyle/>
          <a:p>
            <a:pPr marL="298323" indent="-298323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Pre/post tenure publishing behaviors</a:t>
            </a:r>
          </a:p>
          <a:p>
            <a:pPr marL="298323" indent="-298323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 Impacts of OPEN </a:t>
            </a:r>
          </a:p>
          <a:p>
            <a:pPr lvl="1" marL="646366" indent="-248602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Innovation</a:t>
            </a:r>
          </a:p>
          <a:p>
            <a:pPr lvl="1" marL="646366" indent="-248602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Social advancement</a:t>
            </a:r>
          </a:p>
          <a:p>
            <a:pPr lvl="1" marL="646366" indent="-248602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Inclusivity</a:t>
            </a:r>
          </a:p>
          <a:p>
            <a:pPr lvl="1" marL="646366" indent="-248602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Citations, impact measures</a:t>
            </a:r>
          </a:p>
          <a:p>
            <a:pPr lvl="1" marL="646366" indent="-248602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Policy</a:t>
            </a:r>
          </a:p>
          <a:p>
            <a:pPr marL="298323" indent="-298323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Cooperative/collective funding models  </a:t>
            </a:r>
          </a:p>
          <a:p>
            <a:pPr marL="298323" indent="-298323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Impact of open access monographs on sales of print monographs</a:t>
            </a:r>
          </a:p>
          <a:p>
            <a:pPr marL="298323" indent="-298323" defTabSz="397763">
              <a:lnSpc>
                <a:spcPct val="80000"/>
              </a:lnSpc>
              <a:spcBef>
                <a:spcPts val="800"/>
              </a:spcBef>
              <a:defRPr sz="2610"/>
            </a:pPr>
            <a:r>
              <a:t>Impact on these proposals on participation!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Team members</a:t>
            </a:r>
          </a:p>
        </p:txBody>
      </p:sp>
      <p:sp>
        <p:nvSpPr>
          <p:cNvPr id="346" name="Shape 346"/>
          <p:cNvSpPr/>
          <p:nvPr>
            <p:ph type="body" idx="1"/>
          </p:nvPr>
        </p:nvSpPr>
        <p:spPr>
          <a:xfrm>
            <a:off x="1103312" y="1231241"/>
            <a:ext cx="8946541" cy="539104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800"/>
            </a:pPr>
            <a:r>
              <a:t>Barbara DeFelice, Dartmouth College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Crispin Taylor, American Society of Plant Biologists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Gary Evoniuk, GlaxsoSmithKline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Jeff MacKie-Mason, UC Berkeley 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Jane McAuliffe, Library of Congress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Jennifer Pesanelli, Federation of American Societies for Experimental Biology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Julie Hanford, University of Toronto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Michael Wolfe, Authors Alliance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Nancy Davenport, American University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Paul Royster, University of Nebraska, Lincoln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Pollyanna Frantz, American Association of State Colleges and Universities</a:t>
            </a:r>
          </a:p>
          <a:p>
            <a:pPr marL="0" indent="0">
              <a:buClrTx/>
              <a:buSzTx/>
              <a:buFontTx/>
              <a:buNone/>
              <a:defRPr sz="1800"/>
            </a:pPr>
            <a:r>
              <a:t>Scott Montgomery, University of Washington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