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A52785F4-7633-449C-980F-F0A75726809F}">
  <a:tblStyle styleId="{A52785F4-7633-449C-980F-F0A75726809F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254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254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rgbClr val="E6E6E6"/>
          </a:solidFill>
        </a:fill>
      </a:tcStyle>
    </a:band1H>
    <a:band1V>
      <a:tcStyle>
        <a:tcBdr/>
        <a:fill>
          <a:solidFill>
            <a:srgbClr val="E6E6E6"/>
          </a:solidFill>
        </a:fill>
      </a:tcStyle>
    </a:band1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 i="off"/>
      <a:tcStyle>
        <a:tcBdr>
          <a:top>
            <a:ln w="508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chemeClr val="lt1"/>
          </a:solidFill>
        </a:fill>
      </a:tcStyle>
    </a:lastRow>
    <a:seCell>
      <a:tcTxStyle b="on" i="off">
        <a:font>
          <a:latin typeface="Calibri"/>
          <a:ea typeface="Calibri"/>
          <a:cs typeface="Calibri"/>
        </a:font>
        <a:schemeClr val="dk1"/>
      </a:tcTxStyle>
      <a:tcStyle>
        <a:tcBdr/>
      </a:tcStyle>
    </a:seCell>
    <a:swCell>
      <a:tcTxStyle b="on" i="off">
        <a:font>
          <a:latin typeface="Calibri"/>
          <a:ea typeface="Calibri"/>
          <a:cs typeface="Calibri"/>
        </a:font>
        <a:schemeClr val="dk1"/>
      </a:tcTxStyle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254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896" y="-11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5949461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GB"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Extend to all research outputs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3920330" y="-1256504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127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7133430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1799430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127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127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127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127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127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6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6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127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199" cy="487362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177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127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199" cy="487362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127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25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en-GB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GB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GB" sz="6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Open </a:t>
            </a:r>
            <a:r>
              <a:rPr lang="en-GB" sz="60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Impacts: Recommendations</a:t>
            </a:r>
            <a:endParaRPr lang="en-GB" sz="6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SzPct val="25000"/>
            </a:pPr>
            <a:endParaRPr lang="en-US" dirty="0" smtClean="0"/>
          </a:p>
          <a:p>
            <a:pPr lvl="0">
              <a:spcBef>
                <a:spcPts val="0"/>
              </a:spcBef>
              <a:buSzPct val="25000"/>
            </a:pPr>
            <a:r>
              <a:rPr lang="en-US" b="1" dirty="0" smtClean="0"/>
              <a:t>Team</a:t>
            </a:r>
            <a:r>
              <a:rPr lang="en-US" b="1" dirty="0"/>
              <a:t>: </a:t>
            </a:r>
            <a:r>
              <a:rPr lang="en-US" dirty="0"/>
              <a:t>Jean-Gabriel </a:t>
            </a:r>
            <a:r>
              <a:rPr lang="en-US" dirty="0" err="1" smtClean="0"/>
              <a:t>Bankier</a:t>
            </a:r>
            <a:r>
              <a:rPr lang="en-US" dirty="0" smtClean="0"/>
              <a:t>, John Dove, Jason Hoyt, Rebecca Kennison, </a:t>
            </a:r>
          </a:p>
          <a:p>
            <a:pPr lvl="0">
              <a:spcBef>
                <a:spcPts val="0"/>
              </a:spcBef>
              <a:buSzPct val="25000"/>
            </a:pPr>
            <a:r>
              <a:rPr lang="en-US" dirty="0" smtClean="0"/>
              <a:t>Natalia </a:t>
            </a:r>
            <a:r>
              <a:rPr lang="en-US" dirty="0" err="1" smtClean="0"/>
              <a:t>Manola</a:t>
            </a:r>
            <a:r>
              <a:rPr lang="en-US" dirty="0" smtClean="0"/>
              <a:t>, Trevor Owens, Jack Schultz, Neil Thakur, Christopher Thomas, Karin </a:t>
            </a:r>
            <a:r>
              <a:rPr lang="en-US" dirty="0"/>
              <a:t>Trainer</a:t>
            </a:r>
            <a:endParaRPr sz="2400" b="0" i="0" u="none" strike="noStrike" cap="none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831850" y="1709739"/>
            <a:ext cx="10515599" cy="15117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GB" sz="3600" b="1" dirty="0">
                <a:latin typeface="+mn-lt"/>
                <a:cs typeface="Cambria"/>
              </a:rPr>
              <a:t>Group </a:t>
            </a:r>
            <a:r>
              <a:rPr lang="en-GB" sz="3600" b="1" u="none" strike="noStrike" cap="none" dirty="0">
                <a:solidFill>
                  <a:schemeClr val="dk1"/>
                </a:solidFill>
                <a:latin typeface="+mn-lt"/>
                <a:cs typeface="Cambria"/>
                <a:sym typeface="Calibri"/>
              </a:rPr>
              <a:t>Objective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831850" y="3221503"/>
            <a:ext cx="10515599" cy="286814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Arial"/>
              <a:buNone/>
            </a:pPr>
            <a:r>
              <a:rPr lang="en-GB" sz="2800" b="0" i="0" u="none" strike="noStrike" cap="none" dirty="0" smtClean="0">
                <a:solidFill>
                  <a:schemeClr val="dk1"/>
                </a:solidFill>
                <a:sym typeface="Calibri"/>
              </a:rPr>
              <a:t>Fill </a:t>
            </a:r>
            <a:r>
              <a:rPr lang="en-GB" sz="2800" b="0" i="0" u="none" strike="noStrike" cap="none" dirty="0">
                <a:solidFill>
                  <a:schemeClr val="dk1"/>
                </a:solidFill>
                <a:sym typeface="Calibri"/>
              </a:rPr>
              <a:t>gaps to </a:t>
            </a:r>
            <a:r>
              <a:rPr lang="en-GB" sz="2800" b="0" i="0" u="none" strike="noStrike" cap="none" dirty="0" smtClean="0">
                <a:solidFill>
                  <a:schemeClr val="dk1"/>
                </a:solidFill>
                <a:sym typeface="Calibri"/>
              </a:rPr>
              <a:t>demonstrate </a:t>
            </a:r>
            <a:r>
              <a:rPr lang="en-GB" sz="2800" b="0" i="0" u="none" strike="noStrike" cap="none" dirty="0">
                <a:solidFill>
                  <a:schemeClr val="dk1"/>
                </a:solidFill>
                <a:sym typeface="Calibri"/>
              </a:rPr>
              <a:t>net benefits of openness to research for all stakeholders (e.g., authors, administrators, funders, publishers, educators, citizen scientists, </a:t>
            </a:r>
            <a:r>
              <a:rPr lang="en-GB" sz="2800" b="0" i="0" u="none" strike="noStrike" cap="none" dirty="0" smtClean="0">
                <a:solidFill>
                  <a:schemeClr val="dk1"/>
                </a:solidFill>
                <a:sym typeface="Calibri"/>
              </a:rPr>
              <a:t>industry</a:t>
            </a:r>
            <a:r>
              <a:rPr lang="en-GB" sz="2800" dirty="0" smtClean="0">
                <a:solidFill>
                  <a:schemeClr val="dk1"/>
                </a:solidFill>
              </a:rPr>
              <a:t>,</a:t>
            </a:r>
            <a:r>
              <a:rPr lang="en-GB" sz="2800" b="0" i="0" u="none" strike="noStrike" cap="none" dirty="0" smtClean="0">
                <a:solidFill>
                  <a:schemeClr val="dk1"/>
                </a:solidFill>
                <a:sym typeface="Calibri"/>
              </a:rPr>
              <a:t> the public</a:t>
            </a:r>
            <a:r>
              <a:rPr lang="en-GB" sz="2800" b="0" i="0" u="none" strike="noStrike" cap="none" dirty="0">
                <a:solidFill>
                  <a:schemeClr val="dk1"/>
                </a:solidFill>
                <a:sym typeface="Calibri"/>
              </a:rPr>
              <a:t>).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Shape 96"/>
          <p:cNvGrpSpPr/>
          <p:nvPr/>
        </p:nvGrpSpPr>
        <p:grpSpPr>
          <a:xfrm>
            <a:off x="1217500" y="961461"/>
            <a:ext cx="8925305" cy="5413376"/>
            <a:chOff x="0" y="2645"/>
            <a:chExt cx="8925305" cy="5413376"/>
          </a:xfrm>
        </p:grpSpPr>
        <p:sp>
          <p:nvSpPr>
            <p:cNvPr id="97" name="Shape 97"/>
            <p:cNvSpPr/>
            <p:nvPr/>
          </p:nvSpPr>
          <p:spPr>
            <a:xfrm rot="5400000">
              <a:off x="5370707" y="-1980327"/>
              <a:ext cx="1397000" cy="5712195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rgbClr val="F7D5CB">
                <a:alpha val="89803"/>
              </a:srgbClr>
            </a:solidFill>
            <a:ln w="25400" cap="flat" cmpd="sng">
              <a:solidFill>
                <a:srgbClr val="F7D5CB">
                  <a:alpha val="89803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8" name="Shape 98"/>
            <p:cNvSpPr txBox="1"/>
            <p:nvPr/>
          </p:nvSpPr>
          <p:spPr>
            <a:xfrm>
              <a:off x="3213110" y="245465"/>
              <a:ext cx="5643998" cy="1260608"/>
            </a:xfrm>
            <a:prstGeom prst="rect">
              <a:avLst/>
            </a:prstGeom>
            <a:noFill/>
            <a:ln>
              <a:noFill/>
            </a:ln>
          </p:spPr>
          <p:txBody>
            <a:bodyPr lIns="247650" tIns="123825" rIns="247650" bIns="123825" anchor="ctr" anchorCtr="0">
              <a:noAutofit/>
            </a:bodyPr>
            <a:lstStyle/>
            <a:p>
              <a:pPr marL="285750" marR="0" lvl="1" indent="-28575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100000"/>
                <a:buFont typeface="Arial"/>
                <a:buChar char="•"/>
              </a:pPr>
              <a:r>
                <a:rPr lang="en-GB" sz="3200" b="0" i="0" u="none" strike="noStrike" cap="none" dirty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How open is scholarship?</a:t>
              </a:r>
            </a:p>
          </p:txBody>
        </p:sp>
        <p:sp>
          <p:nvSpPr>
            <p:cNvPr id="99" name="Shape 99"/>
            <p:cNvSpPr/>
            <p:nvPr/>
          </p:nvSpPr>
          <p:spPr>
            <a:xfrm>
              <a:off x="0" y="2645"/>
              <a:ext cx="3213110" cy="1746250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0" name="Shape 100"/>
            <p:cNvSpPr txBox="1"/>
            <p:nvPr/>
          </p:nvSpPr>
          <p:spPr>
            <a:xfrm>
              <a:off x="85245" y="87890"/>
              <a:ext cx="3042619" cy="1575760"/>
            </a:xfrm>
            <a:prstGeom prst="rect">
              <a:avLst/>
            </a:prstGeom>
            <a:noFill/>
            <a:ln>
              <a:noFill/>
            </a:ln>
          </p:spPr>
          <p:txBody>
            <a:bodyPr lIns="167625" tIns="83800" rIns="167625" bIns="838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Arial"/>
                <a:buNone/>
              </a:pPr>
              <a:r>
                <a:rPr lang="en-GB" sz="44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Openness</a:t>
              </a:r>
            </a:p>
          </p:txBody>
        </p:sp>
        <p:sp>
          <p:nvSpPr>
            <p:cNvPr id="101" name="Shape 101"/>
            <p:cNvSpPr/>
            <p:nvPr/>
          </p:nvSpPr>
          <p:spPr>
            <a:xfrm rot="5400000">
              <a:off x="5370707" y="-146763"/>
              <a:ext cx="1397000" cy="5712195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rgbClr val="EBD6D4">
                <a:alpha val="89803"/>
              </a:srgbClr>
            </a:solidFill>
            <a:ln w="25400" cap="flat" cmpd="sng">
              <a:solidFill>
                <a:srgbClr val="EBD6D4">
                  <a:alpha val="89803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2" name="Shape 102"/>
            <p:cNvSpPr txBox="1"/>
            <p:nvPr/>
          </p:nvSpPr>
          <p:spPr>
            <a:xfrm>
              <a:off x="3213110" y="2079028"/>
              <a:ext cx="5643998" cy="1260608"/>
            </a:xfrm>
            <a:prstGeom prst="rect">
              <a:avLst/>
            </a:prstGeom>
            <a:noFill/>
            <a:ln>
              <a:noFill/>
            </a:ln>
          </p:spPr>
          <p:txBody>
            <a:bodyPr lIns="247650" tIns="123825" rIns="247650" bIns="123825" anchor="ctr" anchorCtr="0">
              <a:noAutofit/>
            </a:bodyPr>
            <a:lstStyle/>
            <a:p>
              <a:pPr marL="285750" marR="0" lvl="1" indent="-28575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100000"/>
                <a:buFont typeface="Arial"/>
                <a:buChar char="•"/>
              </a:pPr>
              <a:r>
                <a:rPr lang="en-GB" sz="32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What, how, who?</a:t>
              </a:r>
            </a:p>
          </p:txBody>
        </p:sp>
        <p:sp>
          <p:nvSpPr>
            <p:cNvPr id="103" name="Shape 103"/>
            <p:cNvSpPr/>
            <p:nvPr/>
          </p:nvSpPr>
          <p:spPr>
            <a:xfrm>
              <a:off x="0" y="1836208"/>
              <a:ext cx="3213110" cy="1746250"/>
            </a:xfrm>
            <a:prstGeom prst="roundRect">
              <a:avLst>
                <a:gd name="adj" fmla="val 16667"/>
              </a:avLst>
            </a:prstGeom>
            <a:solidFill>
              <a:srgbClr val="C47F6E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4" name="Shape 104"/>
            <p:cNvSpPr txBox="1"/>
            <p:nvPr/>
          </p:nvSpPr>
          <p:spPr>
            <a:xfrm>
              <a:off x="85245" y="1921452"/>
              <a:ext cx="3042619" cy="1575760"/>
            </a:xfrm>
            <a:prstGeom prst="rect">
              <a:avLst/>
            </a:prstGeom>
            <a:noFill/>
            <a:ln>
              <a:noFill/>
            </a:ln>
          </p:spPr>
          <p:txBody>
            <a:bodyPr lIns="167625" tIns="83800" rIns="167625" bIns="838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Arial"/>
                <a:buNone/>
              </a:pPr>
              <a:r>
                <a:rPr lang="en-GB" sz="44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Utilization</a:t>
              </a:r>
            </a:p>
          </p:txBody>
        </p:sp>
        <p:sp>
          <p:nvSpPr>
            <p:cNvPr id="105" name="Shape 105"/>
            <p:cNvSpPr/>
            <p:nvPr/>
          </p:nvSpPr>
          <p:spPr>
            <a:xfrm rot="5400000">
              <a:off x="5370707" y="1686797"/>
              <a:ext cx="1397000" cy="5712195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rgbClr val="DFDFDF">
                <a:alpha val="89803"/>
              </a:srgbClr>
            </a:solidFill>
            <a:ln w="25400" cap="flat" cmpd="sng">
              <a:solidFill>
                <a:srgbClr val="DFDFDF">
                  <a:alpha val="89803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6" name="Shape 106"/>
            <p:cNvSpPr txBox="1"/>
            <p:nvPr/>
          </p:nvSpPr>
          <p:spPr>
            <a:xfrm>
              <a:off x="3213110" y="3912591"/>
              <a:ext cx="5643998" cy="1260608"/>
            </a:xfrm>
            <a:prstGeom prst="rect">
              <a:avLst/>
            </a:prstGeom>
            <a:noFill/>
            <a:ln>
              <a:noFill/>
            </a:ln>
          </p:spPr>
          <p:txBody>
            <a:bodyPr lIns="247650" tIns="123825" rIns="247650" bIns="123825" anchor="ctr" anchorCtr="0">
              <a:noAutofit/>
            </a:bodyPr>
            <a:lstStyle/>
            <a:p>
              <a:pPr marL="285750" marR="0" lvl="1" indent="-28575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100000"/>
                <a:buFont typeface="Arial"/>
                <a:buChar char="•"/>
              </a:pPr>
              <a:r>
                <a:rPr lang="en-GB" sz="32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What are the financial impacts?</a:t>
              </a:r>
            </a:p>
          </p:txBody>
        </p:sp>
        <p:sp>
          <p:nvSpPr>
            <p:cNvPr id="107" name="Shape 107"/>
            <p:cNvSpPr/>
            <p:nvPr/>
          </p:nvSpPr>
          <p:spPr>
            <a:xfrm>
              <a:off x="0" y="3669771"/>
              <a:ext cx="3213110" cy="1746250"/>
            </a:xfrm>
            <a:prstGeom prst="roundRect">
              <a:avLst>
                <a:gd name="adj" fmla="val 16667"/>
              </a:avLst>
            </a:prstGeom>
            <a:solidFill>
              <a:srgbClr val="A4A4A4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8" name="Shape 108"/>
            <p:cNvSpPr txBox="1"/>
            <p:nvPr/>
          </p:nvSpPr>
          <p:spPr>
            <a:xfrm>
              <a:off x="85245" y="3755016"/>
              <a:ext cx="3042619" cy="1575760"/>
            </a:xfrm>
            <a:prstGeom prst="rect">
              <a:avLst/>
            </a:prstGeom>
            <a:noFill/>
            <a:ln>
              <a:noFill/>
            </a:ln>
          </p:spPr>
          <p:txBody>
            <a:bodyPr lIns="167625" tIns="83800" rIns="167625" bIns="838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Arial"/>
                <a:buNone/>
              </a:pPr>
              <a:r>
                <a:rPr lang="en-GB" sz="44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Economic</a:t>
              </a:r>
            </a:p>
          </p:txBody>
        </p:sp>
      </p:grp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GB" sz="44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Measuring openness</a:t>
            </a:r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805962" y="1441633"/>
            <a:ext cx="10515599" cy="121299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GB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Metrics devised to address openness - </a:t>
            </a:r>
            <a:r>
              <a:rPr lang="en-GB" sz="28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Openness score</a:t>
            </a:r>
          </a:p>
          <a:p>
            <a:pPr marL="457200" marR="0" lvl="0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quantity &amp; qualit</a:t>
            </a:r>
            <a:r>
              <a:rPr lang="en-GB" sz="2400" dirty="0"/>
              <a:t>y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15" name="Shape 115"/>
          <p:cNvGraphicFramePr/>
          <p:nvPr>
            <p:extLst>
              <p:ext uri="{D42A27DB-BD31-4B8C-83A1-F6EECF244321}">
                <p14:modId xmlns:p14="http://schemas.microsoft.com/office/powerpoint/2010/main" val="2338326916"/>
              </p:ext>
            </p:extLst>
          </p:nvPr>
        </p:nvGraphicFramePr>
        <p:xfrm>
          <a:off x="838200" y="2489981"/>
          <a:ext cx="9902500" cy="4381500"/>
        </p:xfrm>
        <a:graphic>
          <a:graphicData uri="http://schemas.openxmlformats.org/drawingml/2006/table">
            <a:tbl>
              <a:tblPr firstRow="1">
                <a:noFill/>
                <a:tableStyleId>{A52785F4-7633-449C-980F-F0A75726809F}</a:tableStyleId>
              </a:tblPr>
              <a:tblGrid>
                <a:gridCol w="1980500"/>
                <a:gridCol w="1980500"/>
                <a:gridCol w="1980500"/>
                <a:gridCol w="1980500"/>
                <a:gridCol w="1980500"/>
              </a:tblGrid>
              <a:tr h="428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800" u="none" strike="noStrike" cap="none"/>
                        <a:t>Products</a:t>
                      </a: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800" u="none" strike="noStrike" cap="none"/>
                        <a:t>License measures</a:t>
                      </a: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800" u="none" strike="noStrike" cap="none"/>
                        <a:t>Availability measures</a:t>
                      </a: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800" u="none" strike="noStrike" cap="none"/>
                        <a:t>Permanence measures</a:t>
                      </a: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800" u="none" strike="noStrike" cap="none"/>
                        <a:t>Format measures</a:t>
                      </a:r>
                    </a:p>
                  </a:txBody>
                  <a:tcPr marL="66675" marR="66675" marT="66675" marB="66675"/>
                </a:tc>
              </a:tr>
              <a:tr h="22911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800" u="none" strike="noStrike" cap="none"/>
                        <a:t>articles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800" u="none" strike="noStrike" cap="none"/>
                        <a:t>monographs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800" u="none" strike="noStrike" cap="none"/>
                        <a:t>data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800" u="none" strike="noStrike" cap="none"/>
                        <a:t>software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800" u="none" strike="noStrike" cap="none"/>
                        <a:t>etc.</a:t>
                      </a: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800" u="none" strike="noStrike" cap="none" dirty="0" smtClean="0"/>
                        <a:t># CC</a:t>
                      </a:r>
                      <a:endParaRPr lang="en-GB" sz="1800" u="none" strike="noStrike" cap="none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800" u="none" strike="noStrike" cap="none" dirty="0"/>
                        <a:t># free to read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800" u="none" strike="noStrike" cap="none" dirty="0"/>
                        <a:t># free to mine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800" u="none" strike="noStrike" cap="none" dirty="0"/>
                        <a:t># embargoed embargo length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800" u="none" strike="noStrike" cap="none" dirty="0"/>
                        <a:t># pay-walled</a:t>
                      </a: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800" u="none" strike="noStrike" cap="none" dirty="0"/>
                        <a:t>lots of different ways to </a:t>
                      </a:r>
                      <a:r>
                        <a:rPr lang="en-GB" sz="1800" dirty="0"/>
                        <a:t>measure</a:t>
                      </a:r>
                      <a:r>
                        <a:rPr lang="en-GB" sz="1800" u="none" strike="noStrike" cap="none" dirty="0"/>
                        <a:t> availability</a:t>
                      </a:r>
                      <a:r>
                        <a:rPr lang="en-GB" sz="1800" dirty="0"/>
                        <a:t> [</a:t>
                      </a:r>
                      <a:r>
                        <a:rPr lang="en-GB" sz="1800" u="none" strike="noStrike" cap="none" dirty="0"/>
                        <a:t>needs more research]. </a:t>
                      </a:r>
                      <a:r>
                        <a:rPr lang="en-GB" sz="1800" u="none" strike="noStrike" cap="none" dirty="0" smtClean="0"/>
                        <a:t>Examples:</a:t>
                      </a:r>
                      <a:endParaRPr lang="en-GB" sz="1800" u="none" strike="noStrike" cap="none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800" u="none" strike="noStrike" cap="none" dirty="0"/>
                        <a:t>metadata quality,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800" u="none" strike="noStrike" cap="none" dirty="0"/>
                        <a:t>discoverability,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800" u="none" strike="noStrike" cap="none" dirty="0"/>
                        <a:t>crawling,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800" u="none" strike="noStrike" cap="none" dirty="0"/>
                        <a:t>machine readability, links to other resources, public access to usage data</a:t>
                      </a: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800" u="none" strike="noStrike" cap="none"/>
                        <a:t>Certification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800"/>
                        <a:t>Yes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800"/>
                        <a:t>No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800"/>
                        <a:t>No but</a:t>
                      </a:r>
                      <a:r>
                        <a:rPr lang="en-GB" sz="1800" u="none" strike="noStrike" cap="none"/>
                        <a:t> committed </a:t>
                      </a:r>
                      <a:r>
                        <a:rPr lang="en-GB" sz="1800"/>
                        <a:t>to long-term preservation</a:t>
                      </a: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GB" sz="1800" u="none" strike="noStrike" cap="none" dirty="0"/>
                        <a:t># per </a:t>
                      </a:r>
                      <a:r>
                        <a:rPr lang="en-GB" sz="1800" dirty="0"/>
                        <a:t>f</a:t>
                      </a:r>
                      <a:r>
                        <a:rPr lang="en-GB" sz="1800" u="none" strike="noStrike" cap="none" dirty="0"/>
                        <a:t>ile formats (</a:t>
                      </a:r>
                      <a:r>
                        <a:rPr lang="en-GB" sz="1800" dirty="0"/>
                        <a:t>e.g., P</a:t>
                      </a:r>
                      <a:r>
                        <a:rPr lang="en-GB" sz="1800" u="none" strike="noStrike" cap="none" dirty="0"/>
                        <a:t>DF, PDF</a:t>
                      </a:r>
                      <a:r>
                        <a:rPr lang="en-GB" sz="1800" dirty="0"/>
                        <a:t>-</a:t>
                      </a:r>
                      <a:r>
                        <a:rPr lang="en-GB" sz="1800" u="none" strike="noStrike" cap="none" dirty="0"/>
                        <a:t>A, HTML, embedded figures, tables, </a:t>
                      </a:r>
                      <a:r>
                        <a:rPr lang="en-GB" sz="1800" u="none" strike="noStrike" cap="none" dirty="0" smtClean="0"/>
                        <a:t>CSV, XLS, JSON, XML)</a:t>
                      </a:r>
                      <a:endParaRPr lang="en-GB" sz="1800" u="none" strike="noStrike" cap="none" dirty="0"/>
                    </a:p>
                  </a:txBody>
                  <a:tcPr marL="66675" marR="66675" marT="66675" marB="66675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838200" y="1325700"/>
            <a:ext cx="10515600" cy="4980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lnSpc>
                <a:spcPct val="100000"/>
              </a:lnSpc>
              <a:spcBef>
                <a:spcPts val="0"/>
              </a:spcBef>
              <a:buSzPct val="100000"/>
              <a:buFont typeface="Arial"/>
            </a:pPr>
            <a:r>
              <a:rPr lang="en-GB" dirty="0" smtClean="0">
                <a:ea typeface="Arial"/>
                <a:sym typeface="Arial"/>
              </a:rPr>
              <a:t>Convene s</a:t>
            </a:r>
            <a:r>
              <a:rPr lang="en-GB" dirty="0" smtClean="0">
                <a:ea typeface="Arial"/>
                <a:sym typeface="Arial"/>
              </a:rPr>
              <a:t>ummit </a:t>
            </a:r>
            <a:r>
              <a:rPr lang="en-GB" dirty="0">
                <a:ea typeface="Arial"/>
                <a:sym typeface="Arial"/>
              </a:rPr>
              <a:t>of international stakeholders </a:t>
            </a:r>
            <a:r>
              <a:rPr lang="en-GB" dirty="0" smtClean="0">
                <a:ea typeface="Arial"/>
                <a:sym typeface="Arial"/>
              </a:rPr>
              <a:t>already </a:t>
            </a:r>
            <a:r>
              <a:rPr lang="en-GB" dirty="0" smtClean="0">
                <a:ea typeface="Arial"/>
                <a:sym typeface="Arial"/>
              </a:rPr>
              <a:t>collecting </a:t>
            </a:r>
            <a:r>
              <a:rPr lang="en-GB" dirty="0">
                <a:ea typeface="Arial"/>
                <a:sym typeface="Arial"/>
              </a:rPr>
              <a:t>and aggregating data to develop openness score </a:t>
            </a:r>
            <a:r>
              <a:rPr lang="en-GB" dirty="0" smtClean="0">
                <a:ea typeface="Arial"/>
                <a:sym typeface="Arial"/>
              </a:rPr>
              <a:t>for all research products </a:t>
            </a:r>
            <a:endParaRPr lang="en-GB" dirty="0">
              <a:ea typeface="Arial"/>
              <a:sym typeface="Arial"/>
            </a:endParaRP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buNone/>
            </a:pPr>
            <a:endParaRPr dirty="0">
              <a:ea typeface="Arial"/>
              <a:sym typeface="Arial"/>
            </a:endParaRPr>
          </a:p>
          <a:p>
            <a:pPr marL="457200" lvl="0" indent="-419100" rtl="0">
              <a:lnSpc>
                <a:spcPct val="100000"/>
              </a:lnSpc>
              <a:spcBef>
                <a:spcPts val="0"/>
              </a:spcBef>
              <a:buSzPct val="100000"/>
              <a:buFont typeface="Arial"/>
            </a:pPr>
            <a:r>
              <a:rPr lang="en-GB" dirty="0" smtClean="0">
                <a:ea typeface="Arial"/>
                <a:sym typeface="Arial"/>
              </a:rPr>
              <a:t>Focus </a:t>
            </a:r>
            <a:r>
              <a:rPr lang="en-GB" dirty="0">
                <a:ea typeface="Arial"/>
                <a:sym typeface="Arial"/>
              </a:rPr>
              <a:t>on establishing plan for how to get to this international infrastructure </a:t>
            </a: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buNone/>
            </a:pPr>
            <a:endParaRPr dirty="0">
              <a:ea typeface="Arial"/>
              <a:sym typeface="Arial"/>
            </a:endParaRPr>
          </a:p>
          <a:p>
            <a:pPr marL="457200" lvl="0" indent="-419100" rtl="0">
              <a:lnSpc>
                <a:spcPct val="100000"/>
              </a:lnSpc>
              <a:spcBef>
                <a:spcPts val="0"/>
              </a:spcBef>
              <a:buSzPct val="100000"/>
              <a:buFont typeface="Arial"/>
            </a:pPr>
            <a:r>
              <a:rPr lang="en-GB" dirty="0">
                <a:ea typeface="Arial"/>
                <a:sym typeface="Arial"/>
              </a:rPr>
              <a:t>Establish costs and sustainability </a:t>
            </a:r>
            <a:r>
              <a:rPr lang="en-GB" dirty="0" smtClean="0">
                <a:ea typeface="Arial"/>
                <a:sym typeface="Arial"/>
              </a:rPr>
              <a:t>plan</a:t>
            </a:r>
            <a:endParaRPr lang="en-GB" dirty="0">
              <a:ea typeface="Arial"/>
              <a:sym typeface="Arial"/>
            </a:endParaRPr>
          </a:p>
          <a:p>
            <a:pPr marL="0" lvl="0" indent="0" rtl="0">
              <a:lnSpc>
                <a:spcPct val="100000"/>
              </a:lnSpc>
              <a:spcBef>
                <a:spcPts val="0"/>
              </a:spcBef>
              <a:buNone/>
            </a:pPr>
            <a:endParaRPr dirty="0">
              <a:ea typeface="Arial"/>
              <a:sym typeface="Arial"/>
            </a:endParaRPr>
          </a:p>
          <a:p>
            <a:pPr marL="457200" lvl="0" indent="-419100" rtl="0">
              <a:lnSpc>
                <a:spcPct val="100000"/>
              </a:lnSpc>
              <a:spcBef>
                <a:spcPts val="0"/>
              </a:spcBef>
              <a:buSzPct val="100000"/>
              <a:buFont typeface="Arial"/>
            </a:pPr>
            <a:r>
              <a:rPr lang="en-GB" dirty="0" smtClean="0">
                <a:ea typeface="Arial"/>
                <a:sym typeface="Arial"/>
              </a:rPr>
              <a:t>Create </a:t>
            </a:r>
            <a:r>
              <a:rPr lang="en-GB" dirty="0" smtClean="0">
                <a:ea typeface="Arial"/>
                <a:sym typeface="Arial"/>
              </a:rPr>
              <a:t>technical </a:t>
            </a:r>
            <a:r>
              <a:rPr lang="en-GB" dirty="0">
                <a:ea typeface="Arial"/>
                <a:sym typeface="Arial"/>
              </a:rPr>
              <a:t>plan for how score would be collected and managed </a:t>
            </a:r>
          </a:p>
          <a:p>
            <a:pPr marL="228600" marR="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b="0" i="0" u="none" strike="noStrike" cap="none" dirty="0">
              <a:solidFill>
                <a:schemeClr val="dk1"/>
              </a:solidFill>
              <a:sym typeface="Calibri"/>
            </a:endParaRPr>
          </a:p>
        </p:txBody>
      </p:sp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838200" y="0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GB" b="1" dirty="0">
                <a:latin typeface="+mn-lt"/>
              </a:rPr>
              <a:t>Recommendation: </a:t>
            </a:r>
            <a:r>
              <a:rPr lang="en-GB" b="1" dirty="0" smtClean="0">
                <a:latin typeface="+mn-lt"/>
              </a:rPr>
              <a:t>Develop Openness Score</a:t>
            </a:r>
            <a:endParaRPr lang="en-GB" sz="4400" b="0" i="0" u="none" strike="noStrike" cap="none" dirty="0">
              <a:solidFill>
                <a:schemeClr val="dk1"/>
              </a:solidFill>
              <a:latin typeface="+mn-lt"/>
              <a:sym typeface="Calibri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838200" y="119675"/>
            <a:ext cx="10515600" cy="841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GB" sz="44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Measuring utilization</a:t>
            </a:r>
          </a:p>
        </p:txBody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838200" y="1113874"/>
            <a:ext cx="10515600" cy="5486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 b="0" i="0" u="none" strike="noStrike" cap="none" dirty="0">
                <a:solidFill>
                  <a:schemeClr val="dk1"/>
                </a:solidFill>
                <a:sym typeface="Calibri"/>
              </a:rPr>
              <a:t>Measures of utilization (use and re-use)</a:t>
            </a:r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2400" b="0" i="0" u="none" strike="noStrike" cap="none" dirty="0">
                <a:solidFill>
                  <a:schemeClr val="dk1"/>
                </a:solidFill>
                <a:sym typeface="Calibri"/>
              </a:rPr>
              <a:t>Readership, citations, </a:t>
            </a:r>
            <a:r>
              <a:rPr lang="en-GB" sz="2400" b="0" i="0" u="none" strike="noStrike" cap="none" dirty="0" err="1">
                <a:solidFill>
                  <a:schemeClr val="dk1"/>
                </a:solidFill>
                <a:sym typeface="Calibri"/>
              </a:rPr>
              <a:t>altmetrics</a:t>
            </a:r>
            <a:r>
              <a:rPr lang="en-GB" sz="2400" b="0" i="0" u="none" strike="noStrike" cap="none" dirty="0">
                <a:solidFill>
                  <a:schemeClr val="dk1"/>
                </a:solidFill>
                <a:sym typeface="Calibri"/>
              </a:rPr>
              <a:t>, geo-location</a:t>
            </a:r>
            <a:r>
              <a:rPr lang="en-GB" sz="2400" b="0" i="0" u="none" strike="noStrike" cap="none" dirty="0" smtClean="0">
                <a:solidFill>
                  <a:schemeClr val="dk1"/>
                </a:solidFill>
                <a:sym typeface="Calibri"/>
              </a:rPr>
              <a:t>, etc.</a:t>
            </a:r>
            <a:endParaRPr lang="en-GB" sz="2400" b="0" i="0" u="none" strike="noStrike" cap="none" dirty="0">
              <a:solidFill>
                <a:schemeClr val="dk1"/>
              </a:solidFill>
              <a:sym typeface="Calibri"/>
            </a:endParaRPr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dirty="0"/>
              <a:t>Metrics b</a:t>
            </a:r>
            <a:r>
              <a:rPr lang="en-GB" sz="2400" b="0" i="0" u="none" strike="noStrike" cap="none" dirty="0">
                <a:solidFill>
                  <a:schemeClr val="dk1"/>
                </a:solidFill>
                <a:sym typeface="Calibri"/>
              </a:rPr>
              <a:t>eyond usual sources (media, education</a:t>
            </a:r>
            <a:r>
              <a:rPr lang="en-GB" sz="2400" b="0" i="0" u="none" strike="noStrike" cap="none" dirty="0" smtClean="0">
                <a:solidFill>
                  <a:schemeClr val="dk1"/>
                </a:solidFill>
                <a:sym typeface="Calibri"/>
              </a:rPr>
              <a:t>, etc.)</a:t>
            </a:r>
            <a:endParaRPr lang="en-GB" sz="2400" b="0" i="0" u="none" strike="noStrike" cap="none" dirty="0">
              <a:solidFill>
                <a:schemeClr val="dk1"/>
              </a:solidFill>
              <a:sym typeface="Calibri"/>
            </a:endParaRPr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2400" b="0" i="0" u="none" strike="noStrike" cap="none" dirty="0">
                <a:solidFill>
                  <a:schemeClr val="dk1"/>
                </a:solidFill>
                <a:sym typeface="Calibri"/>
              </a:rPr>
              <a:t>Crowd sourcing/crowd </a:t>
            </a:r>
            <a:r>
              <a:rPr lang="en-GB" sz="2400" b="0" i="0" u="none" strike="noStrike" cap="none" dirty="0" smtClean="0">
                <a:solidFill>
                  <a:schemeClr val="dk1"/>
                </a:solidFill>
                <a:sym typeface="Calibri"/>
              </a:rPr>
              <a:t>funding</a:t>
            </a:r>
          </a:p>
          <a:p>
            <a:pPr marL="457200" marR="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b="1" dirty="0"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3200" b="1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Recommendations</a:t>
            </a:r>
          </a:p>
          <a:p>
            <a:pPr lvl="1" indent="457200" rtl="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dirty="0">
                <a:ea typeface="Arial"/>
                <a:sym typeface="Arial"/>
              </a:rPr>
              <a:t>Explore establishing working group through standards </a:t>
            </a:r>
            <a:r>
              <a:rPr lang="en-GB" dirty="0" smtClean="0">
                <a:ea typeface="Arial"/>
                <a:sym typeface="Arial"/>
              </a:rPr>
              <a:t>body/bodies</a:t>
            </a:r>
            <a:endParaRPr lang="en-GB" dirty="0">
              <a:ea typeface="Arial"/>
              <a:sym typeface="Arial"/>
            </a:endParaRPr>
          </a:p>
          <a:p>
            <a:pPr lvl="1" indent="457200">
              <a:lnSpc>
                <a:spcPct val="150000"/>
              </a:lnSpc>
              <a:spcBef>
                <a:spcPts val="0"/>
              </a:spcBef>
            </a:pPr>
            <a:r>
              <a:rPr lang="en-GB" dirty="0">
                <a:ea typeface="Arial"/>
                <a:sym typeface="Arial"/>
              </a:rPr>
              <a:t>Propose standard recommendations for international open access usage metrics to be adopted by community </a:t>
            </a:r>
            <a:r>
              <a:rPr lang="en-GB" dirty="0" smtClean="0">
                <a:ea typeface="Arial"/>
                <a:sym typeface="Arial"/>
              </a:rPr>
              <a:t>at large</a:t>
            </a:r>
          </a:p>
          <a:p>
            <a:pPr lvl="2" indent="457200">
              <a:lnSpc>
                <a:spcPct val="150000"/>
              </a:lnSpc>
              <a:spcBef>
                <a:spcPts val="0"/>
              </a:spcBef>
            </a:pPr>
            <a:r>
              <a:rPr lang="en-GB" dirty="0" smtClean="0">
                <a:ea typeface="Arial"/>
                <a:sym typeface="Arial"/>
              </a:rPr>
              <a:t>Includes published </a:t>
            </a:r>
            <a:r>
              <a:rPr lang="en-GB" dirty="0">
                <a:ea typeface="Arial"/>
                <a:sym typeface="Arial"/>
              </a:rPr>
              <a:t>material provided via </a:t>
            </a:r>
            <a:r>
              <a:rPr lang="en-GB" dirty="0" smtClean="0">
                <a:ea typeface="Arial"/>
                <a:sym typeface="Arial"/>
              </a:rPr>
              <a:t>publishers and </a:t>
            </a:r>
            <a:r>
              <a:rPr lang="en-GB" dirty="0">
                <a:ea typeface="Arial"/>
                <a:sym typeface="Arial"/>
              </a:rPr>
              <a:t>content in institutional repositories, </a:t>
            </a:r>
            <a:r>
              <a:rPr lang="en-GB" dirty="0" smtClean="0">
                <a:ea typeface="Arial"/>
                <a:sym typeface="Arial"/>
              </a:rPr>
              <a:t>domain-specific </a:t>
            </a:r>
            <a:r>
              <a:rPr lang="en-GB" dirty="0">
                <a:ea typeface="Arial"/>
                <a:sym typeface="Arial"/>
              </a:rPr>
              <a:t>repositories</a:t>
            </a:r>
            <a:r>
              <a:rPr lang="en-GB" dirty="0" smtClean="0">
                <a:ea typeface="Arial"/>
                <a:sym typeface="Arial"/>
              </a:rPr>
              <a:t>, </a:t>
            </a:r>
            <a:r>
              <a:rPr lang="en-GB" dirty="0">
                <a:ea typeface="Arial"/>
                <a:sym typeface="Arial"/>
              </a:rPr>
              <a:t>funder </a:t>
            </a:r>
            <a:r>
              <a:rPr lang="en-GB" dirty="0" smtClean="0">
                <a:ea typeface="Arial"/>
                <a:sym typeface="Arial"/>
              </a:rPr>
              <a:t>repositories</a:t>
            </a:r>
            <a:endParaRPr lang="en-GB" dirty="0">
              <a:ea typeface="Arial"/>
              <a:sym typeface="Arial"/>
            </a:endParaRPr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838200" y="1423574"/>
            <a:ext cx="10515600" cy="508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2400" dirty="0">
                <a:latin typeface="+mn-lt"/>
              </a:rPr>
              <a:t>Economic impact is too broad to address through measures and needs to be addressed through individual studies</a:t>
            </a:r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2400" dirty="0">
                <a:latin typeface="+mn-lt"/>
              </a:rPr>
              <a:t>We lack consensus on metrics for publishing industry to influence policy discussions on open access</a:t>
            </a:r>
          </a:p>
          <a:p>
            <a:pPr marL="0" lvl="0" indent="0">
              <a:buNone/>
            </a:pPr>
            <a:endParaRPr lang="en-GB" b="1" dirty="0" smtClean="0">
              <a:latin typeface="+mn-lt"/>
            </a:endParaRPr>
          </a:p>
          <a:p>
            <a:pPr marL="0" lvl="0" indent="0">
              <a:buNone/>
            </a:pPr>
            <a:r>
              <a:rPr lang="en-GB" sz="3600" b="1" dirty="0" smtClean="0"/>
              <a:t>Recommendations</a:t>
            </a:r>
          </a:p>
          <a:p>
            <a:pPr marL="0" lvl="0" indent="0">
              <a:buNone/>
            </a:pPr>
            <a:endParaRPr lang="en-GB" sz="1600" b="1" dirty="0"/>
          </a:p>
          <a:p>
            <a:pPr lvl="1">
              <a:spcBef>
                <a:spcPts val="0"/>
              </a:spcBef>
            </a:pPr>
            <a:r>
              <a:rPr lang="en-GB" dirty="0" smtClean="0">
                <a:latin typeface="+mn-lt"/>
              </a:rPr>
              <a:t> OSI </a:t>
            </a:r>
            <a:r>
              <a:rPr lang="en-GB" dirty="0">
                <a:latin typeface="+mn-lt"/>
              </a:rPr>
              <a:t>will establish research agenda for open scholarship. </a:t>
            </a:r>
            <a:endParaRPr lang="en-GB" dirty="0" smtClean="0">
              <a:latin typeface="+mn-lt"/>
            </a:endParaRPr>
          </a:p>
          <a:p>
            <a:pPr lvl="2">
              <a:spcBef>
                <a:spcPts val="0"/>
              </a:spcBef>
            </a:pPr>
            <a:r>
              <a:rPr lang="en-GB" dirty="0" smtClean="0">
                <a:latin typeface="+mn-lt"/>
              </a:rPr>
              <a:t> Subsequent </a:t>
            </a:r>
            <a:r>
              <a:rPr lang="en-GB" dirty="0">
                <a:latin typeface="+mn-lt"/>
              </a:rPr>
              <a:t>OSI meetings could include research program addressing economic impact of open </a:t>
            </a:r>
            <a:r>
              <a:rPr lang="en-GB" dirty="0" smtClean="0">
                <a:latin typeface="+mn-lt"/>
              </a:rPr>
              <a:t>scholarship.</a:t>
            </a:r>
            <a:endParaRPr lang="en-GB" dirty="0">
              <a:latin typeface="+mn-lt"/>
            </a:endParaRPr>
          </a:p>
          <a:p>
            <a:pPr lvl="1" indent="0">
              <a:spcBef>
                <a:spcPts val="0"/>
              </a:spcBef>
              <a:buNone/>
            </a:pPr>
            <a:endParaRPr lang="en-GB" dirty="0" smtClean="0">
              <a:latin typeface="+mn-lt"/>
            </a:endParaRPr>
          </a:p>
          <a:p>
            <a:pPr lvl="1">
              <a:spcBef>
                <a:spcPts val="0"/>
              </a:spcBef>
            </a:pPr>
            <a:r>
              <a:rPr lang="en-GB" dirty="0" smtClean="0">
                <a:latin typeface="+mn-lt"/>
              </a:rPr>
              <a:t> Gather </a:t>
            </a:r>
            <a:r>
              <a:rPr lang="en-GB" dirty="0">
                <a:latin typeface="+mn-lt"/>
              </a:rPr>
              <a:t>inclusive group to define reasonable metrics for publishing industry to identify impacts of open access </a:t>
            </a:r>
            <a:r>
              <a:rPr lang="en-GB" dirty="0" smtClean="0">
                <a:latin typeface="+mn-lt"/>
              </a:rPr>
              <a:t>policies.</a:t>
            </a:r>
            <a:endParaRPr lang="en-GB" dirty="0">
              <a:latin typeface="+mn-lt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xfrm>
            <a:off x="838200" y="98025"/>
            <a:ext cx="10515600" cy="9645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GB" sz="4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Measuring economic impact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/>
        </p:nvSpPr>
        <p:spPr>
          <a:xfrm>
            <a:off x="0" y="152400"/>
            <a:ext cx="12120599" cy="970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-GB" sz="2400" dirty="0"/>
              <a:t>Get your data out. Open Impact Cat is watching!</a:t>
            </a:r>
          </a:p>
        </p:txBody>
      </p:sp>
      <p:pic>
        <p:nvPicPr>
          <p:cNvPr id="139" name="Shape 1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30250" y="737674"/>
            <a:ext cx="4531475" cy="59758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KN-Theme-Black-Gray.thmx</Template>
  <TotalTime>19</TotalTime>
  <Words>449</Words>
  <Application>Microsoft Macintosh PowerPoint</Application>
  <PresentationFormat>Custom</PresentationFormat>
  <Paragraphs>71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Open Impacts: Recommendations</vt:lpstr>
      <vt:lpstr>Group Objective</vt:lpstr>
      <vt:lpstr>PowerPoint Presentation</vt:lpstr>
      <vt:lpstr>Measuring openness</vt:lpstr>
      <vt:lpstr>Recommendation: Develop Openness Score</vt:lpstr>
      <vt:lpstr>Measuring utilization</vt:lpstr>
      <vt:lpstr>Measuring economic impact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Impacts: Recommendations</dc:title>
  <cp:lastModifiedBy>Rebecca Kennison</cp:lastModifiedBy>
  <cp:revision>4</cp:revision>
  <dcterms:modified xsi:type="dcterms:W3CDTF">2016-04-22T11:59:48Z</dcterms:modified>
</cp:coreProperties>
</file>