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950" autoAdjust="0"/>
  </p:normalViewPr>
  <p:slideViewPr>
    <p:cSldViewPr snapToGrid="0" snapToObjects="1">
      <p:cViewPr varScale="1">
        <p:scale>
          <a:sx n="110" d="100"/>
          <a:sy n="110" d="100"/>
        </p:scale>
        <p:origin x="-1600" y="-104"/>
      </p:cViewPr>
      <p:guideLst>
        <p:guide orient="horz" pos="1620"/>
        <p:guide pos="2880"/>
      </p:guideLst>
    </p:cSldViewPr>
  </p:slideViewPr>
  <p:notesTextViewPr>
    <p:cViewPr>
      <p:scale>
        <a:sx n="185" d="100"/>
        <a:sy n="185"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58817748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sz="1400" dirty="0"/>
          </a:p>
          <a:p>
            <a:pPr lvl="0">
              <a:spcBef>
                <a:spcPts val="0"/>
              </a:spcBef>
              <a:buNone/>
            </a:pPr>
            <a:endParaRPr sz="14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a:spcBef>
                <a:spcPts val="0"/>
              </a:spcBef>
              <a:buClr>
                <a:schemeClr val="dk1"/>
              </a:buClr>
              <a:buChar char="-"/>
            </a:pPr>
            <a:r>
              <a:rPr lang="en" sz="1400">
                <a:solidFill>
                  <a:schemeClr val="dk1"/>
                </a:solidFill>
              </a:rPr>
              <a:t>We released our inner krakens on the issue of morality in making scholarship open. (dissent)</a:t>
            </a:r>
          </a:p>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Clr>
                <a:srgbClr val="980000"/>
              </a:buClr>
              <a:buChar char="-"/>
            </a:pPr>
            <a:r>
              <a:rPr lang="en" sz="1400" dirty="0">
                <a:solidFill>
                  <a:srgbClr val="980000"/>
                </a:solidFill>
              </a:rPr>
              <a:t>Stakeholders: Who has moral obligations to enact open access? ALL. Not just top down, but bottom up from faculty/disciplines and users. </a:t>
            </a:r>
            <a:endParaRPr lang="en-US" sz="1400" dirty="0" smtClean="0">
              <a:solidFill>
                <a:srgbClr val="980000"/>
              </a:solidFill>
            </a:endParaRPr>
          </a:p>
          <a:p>
            <a:pPr marL="457200" lvl="0" indent="-228600" rtl="0">
              <a:spcBef>
                <a:spcPts val="0"/>
              </a:spcBef>
              <a:buClr>
                <a:srgbClr val="980000"/>
              </a:buClr>
              <a:buChar char="-"/>
            </a:pPr>
            <a:r>
              <a:rPr lang="en-US" sz="1400" dirty="0" smtClean="0">
                <a:solidFill>
                  <a:srgbClr val="980000"/>
                </a:solidFill>
              </a:rPr>
              <a:t>(no more movies)</a:t>
            </a:r>
            <a:endParaRPr lang="en" sz="1400" dirty="0">
              <a:solidFill>
                <a:srgbClr val="98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Char char="-"/>
            </a:pPr>
            <a:r>
              <a:rPr lang="en" sz="1400"/>
              <a:t>Improving the human condition &gt; open *scholarly* research to all</a:t>
            </a:r>
          </a:p>
          <a:p>
            <a:pPr marL="457200" lvl="0" indent="-228600" rtl="0">
              <a:spcBef>
                <a:spcPts val="0"/>
              </a:spcBef>
              <a:buChar char="-"/>
            </a:pPr>
            <a:r>
              <a:rPr lang="en" sz="1400" b="1"/>
              <a:t>The group: We are morally compelled to advance open access for scholarly publications and data</a:t>
            </a:r>
          </a:p>
          <a:p>
            <a:pPr marL="457200" lvl="0" indent="-228600" rtl="0">
              <a:spcBef>
                <a:spcPts val="0"/>
              </a:spcBef>
              <a:spcAft>
                <a:spcPts val="1600"/>
              </a:spcAft>
              <a:buChar char="-"/>
            </a:pPr>
            <a:r>
              <a:rPr lang="en" sz="1400">
                <a:solidFill>
                  <a:schemeClr val="dk1"/>
                </a:solidFill>
              </a:rPr>
              <a:t>Everyone on the planet needs access to scholarly research. Moving us toward global openness benefits all sides of discourse and all economies.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30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00000"/>
              </a:lnSpc>
              <a:spcBef>
                <a:spcPts val="0"/>
              </a:spcBef>
              <a:buNone/>
            </a:pPr>
            <a:r>
              <a:rPr lang="en" sz="1400"/>
              <a:t>Why is research a public good? </a:t>
            </a:r>
          </a:p>
          <a:p>
            <a:pPr marL="914400" lvl="1" indent="-228600" rtl="0">
              <a:lnSpc>
                <a:spcPct val="100000"/>
              </a:lnSpc>
              <a:spcBef>
                <a:spcPts val="0"/>
              </a:spcBef>
              <a:buClr>
                <a:srgbClr val="000000"/>
              </a:buClr>
              <a:buChar char="-"/>
            </a:pPr>
            <a:r>
              <a:rPr lang="en" sz="1400"/>
              <a:t>Research saves lives. If we </a:t>
            </a:r>
            <a:r>
              <a:rPr lang="en" sz="1400" b="1"/>
              <a:t>embargo</a:t>
            </a:r>
            <a:r>
              <a:rPr lang="en" sz="1400"/>
              <a:t> it for too long, we act immorally. </a:t>
            </a:r>
          </a:p>
          <a:p>
            <a:pPr marL="914400" lvl="1" indent="-228600" rtl="0">
              <a:lnSpc>
                <a:spcPct val="100000"/>
              </a:lnSpc>
              <a:spcBef>
                <a:spcPts val="0"/>
              </a:spcBef>
              <a:buClr>
                <a:srgbClr val="000000"/>
              </a:buClr>
              <a:buChar char="-"/>
            </a:pPr>
            <a:r>
              <a:rPr lang="en" sz="1400"/>
              <a:t>This is not just true of science but of social sciences and the humanities. </a:t>
            </a:r>
            <a:r>
              <a:rPr lang="en" sz="1400">
                <a:solidFill>
                  <a:schemeClr val="dk1"/>
                </a:solidFill>
              </a:rPr>
              <a:t>#allresearchmatters (race rhetoric to cancer)</a:t>
            </a:r>
          </a:p>
          <a:p>
            <a:pPr marL="914400" lvl="1" indent="-317500" rtl="0">
              <a:lnSpc>
                <a:spcPct val="100000"/>
              </a:lnSpc>
              <a:spcBef>
                <a:spcPts val="0"/>
              </a:spcBef>
              <a:buClr>
                <a:schemeClr val="dk1"/>
              </a:buClr>
              <a:buSzPct val="100000"/>
              <a:buChar char="-"/>
            </a:pPr>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400" dirty="0"/>
              <a:t>By what means can we reach that </a:t>
            </a:r>
            <a:r>
              <a:rPr lang="en-US" sz="1400" dirty="0" smtClean="0"/>
              <a:t>high </a:t>
            </a:r>
            <a:r>
              <a:rPr lang="en" sz="1400" smtClean="0"/>
              <a:t>moral ground </a:t>
            </a:r>
            <a:r>
              <a:rPr lang="en" sz="1400" dirty="0"/>
              <a:t>with open scholarship?  </a:t>
            </a:r>
          </a:p>
          <a:p>
            <a:pPr marL="457200" lvl="0" indent="-228600" rtl="0">
              <a:lnSpc>
                <a:spcPct val="138000"/>
              </a:lnSpc>
              <a:spcBef>
                <a:spcPts val="700"/>
              </a:spcBef>
              <a:buChar char="-"/>
            </a:pPr>
            <a:r>
              <a:rPr lang="en" sz="1400" dirty="0">
                <a:solidFill>
                  <a:schemeClr val="dk1"/>
                </a:solidFill>
              </a:rPr>
              <a:t>[* quite contested] With IP law, work to advance its contribution to the public good by changing it for the better. (e.g., SciHub)</a:t>
            </a:r>
          </a:p>
          <a:p>
            <a:pPr marL="457200" lvl="0" indent="-228600" rtl="0">
              <a:spcBef>
                <a:spcPts val="0"/>
              </a:spcBef>
              <a:buChar char="-"/>
            </a:pPr>
            <a:r>
              <a:rPr lang="en" sz="1400" dirty="0"/>
              <a:t>For Privacy, we must attend to both individual and societal privacy protocols, such as those of indigenous populations</a:t>
            </a:r>
          </a:p>
          <a:p>
            <a:pPr marL="457200" lvl="0" indent="-228600" rtl="0">
              <a:lnSpc>
                <a:spcPct val="115000"/>
              </a:lnSpc>
              <a:spcBef>
                <a:spcPts val="0"/>
              </a:spcBef>
              <a:buClr>
                <a:schemeClr val="dk1"/>
              </a:buClr>
              <a:buChar char="-"/>
            </a:pPr>
            <a:r>
              <a:rPr lang="en" sz="1400" dirty="0">
                <a:solidFill>
                  <a:schemeClr val="dk1"/>
                </a:solidFill>
              </a:rPr>
              <a:t>We must remember that not every stakeholder within a community represents the group, and we must treat each other kindly and apologize when we fuck up. </a:t>
            </a:r>
          </a:p>
          <a:p>
            <a:pPr marL="457200" lvl="0" indent="-228600" rtl="0">
              <a:lnSpc>
                <a:spcPct val="115000"/>
              </a:lnSpc>
              <a:spcBef>
                <a:spcPts val="0"/>
              </a:spcBef>
              <a:buClr>
                <a:schemeClr val="dk1"/>
              </a:buClr>
              <a:buChar char="-"/>
            </a:pPr>
            <a:r>
              <a:rPr lang="en" sz="1400" dirty="0">
                <a:solidFill>
                  <a:schemeClr val="dk1"/>
                </a:solidFill>
              </a:rPr>
              <a:t>“All available means” → With digital technology, we can enact this good by “creating additional value out of thin air.” (Mike)</a:t>
            </a:r>
          </a:p>
          <a:p>
            <a:pPr marL="0" lvl="0" indent="0" rtl="0">
              <a:spcBef>
                <a:spcPts val="0"/>
              </a:spcBef>
              <a:buNone/>
            </a:pPr>
            <a:endParaRPr sz="1400" dirty="0"/>
          </a:p>
          <a:p>
            <a:pPr marL="0" lvl="0" indent="0">
              <a:spcBef>
                <a:spcPts val="0"/>
              </a:spcBef>
              <a:buNone/>
            </a:pPr>
            <a:r>
              <a:rPr lang="en" sz="1400" dirty="0"/>
              <a:t>→ Contested: Pushes all stakeholders (in group) to recognise the urgency of change.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sz="1400" dirty="0">
                <a:solidFill>
                  <a:schemeClr val="dk1"/>
                </a:solidFill>
              </a:rPr>
              <a:t>Two moral dimensions of OA publishing, the first is transparency. </a:t>
            </a:r>
            <a:br>
              <a:rPr lang="en" sz="1400" dirty="0">
                <a:solidFill>
                  <a:schemeClr val="dk1"/>
                </a:solidFill>
              </a:rPr>
            </a:br>
            <a:r>
              <a:rPr lang="en" sz="1400" dirty="0">
                <a:solidFill>
                  <a:schemeClr val="dk1"/>
                </a:solidFill>
              </a:rPr>
              <a:t>→ Evaluating how transparent each of these issues are (e.g., Openness Score) will help stakeholders of all types determine how well their research processes and products are meeting this moral obligation to create public good. Some questions:</a:t>
            </a:r>
          </a:p>
          <a:p>
            <a:pPr marL="457200" lvl="0" indent="-317500" rtl="0">
              <a:lnSpc>
                <a:spcPct val="115000"/>
              </a:lnSpc>
              <a:spcBef>
                <a:spcPts val="0"/>
              </a:spcBef>
              <a:buClr>
                <a:schemeClr val="dk1"/>
              </a:buClr>
              <a:buSzPct val="100000"/>
              <a:buFont typeface="Arial"/>
              <a:buChar char="•"/>
            </a:pPr>
            <a:r>
              <a:rPr lang="en" sz="1400" dirty="0">
                <a:solidFill>
                  <a:schemeClr val="dk1"/>
                </a:solidFill>
              </a:rPr>
              <a:t>How much of a researcher’s budget is going to APCs? </a:t>
            </a:r>
          </a:p>
          <a:p>
            <a:pPr marL="457200" lvl="0" indent="-317500" rtl="0">
              <a:lnSpc>
                <a:spcPct val="115000"/>
              </a:lnSpc>
              <a:spcBef>
                <a:spcPts val="0"/>
              </a:spcBef>
              <a:buClr>
                <a:schemeClr val="dk1"/>
              </a:buClr>
              <a:buSzPct val="100000"/>
              <a:buFont typeface="Arial"/>
              <a:buChar char="•"/>
            </a:pPr>
            <a:r>
              <a:rPr lang="en" sz="1400" dirty="0">
                <a:solidFill>
                  <a:schemeClr val="dk1"/>
                </a:solidFill>
              </a:rPr>
              <a:t>How do the economic models of journals have global impacts (e.g., ArticlePCs, subscription, libre). </a:t>
            </a:r>
          </a:p>
          <a:p>
            <a:pPr marL="457200" lvl="0" indent="-317500" rtl="0">
              <a:lnSpc>
                <a:spcPct val="115000"/>
              </a:lnSpc>
              <a:spcBef>
                <a:spcPts val="0"/>
              </a:spcBef>
              <a:buClr>
                <a:schemeClr val="dk1"/>
              </a:buClr>
              <a:buSzPct val="100000"/>
              <a:buFont typeface="Arial"/>
              <a:buChar char="•"/>
            </a:pPr>
            <a:r>
              <a:rPr lang="en" sz="1400" dirty="0">
                <a:solidFill>
                  <a:schemeClr val="dk1"/>
                </a:solidFill>
              </a:rPr>
              <a:t>How open are our methods and data so that we can validate results and not duplicate studies within and across disciplines? Linus’s </a:t>
            </a:r>
            <a:r>
              <a:rPr lang="en" sz="1400" dirty="0" smtClean="0">
                <a:solidFill>
                  <a:schemeClr val="dk1"/>
                </a:solidFill>
              </a:rPr>
              <a:t>law</a:t>
            </a:r>
            <a:r>
              <a:rPr lang="en-US" sz="1400" dirty="0" smtClean="0">
                <a:solidFill>
                  <a:schemeClr val="dk1"/>
                </a:solidFill>
              </a:rPr>
              <a:t> for software</a:t>
            </a:r>
            <a:r>
              <a:rPr lang="en" sz="1400" dirty="0" smtClean="0">
                <a:solidFill>
                  <a:schemeClr val="dk1"/>
                </a:solidFill>
              </a:rPr>
              <a:t>: </a:t>
            </a:r>
            <a:r>
              <a:rPr lang="en" sz="1400" dirty="0">
                <a:solidFill>
                  <a:schemeClr val="dk1"/>
                </a:solidFill>
              </a:rPr>
              <a:t>“with enough eyeballs, all bugs are shallow.” </a:t>
            </a:r>
          </a:p>
          <a:p>
            <a:pPr marL="457200" lvl="0" indent="-317500" rtl="0">
              <a:lnSpc>
                <a:spcPct val="115000"/>
              </a:lnSpc>
              <a:spcBef>
                <a:spcPts val="0"/>
              </a:spcBef>
              <a:buClr>
                <a:schemeClr val="dk1"/>
              </a:buClr>
              <a:buSzPct val="100000"/>
              <a:buFont typeface="Arial"/>
              <a:buChar char="•"/>
            </a:pPr>
            <a:r>
              <a:rPr lang="en" sz="1400" dirty="0">
                <a:solidFill>
                  <a:schemeClr val="dk1"/>
                </a:solidFill>
              </a:rPr>
              <a:t>How rigorous and open is our peer review? </a:t>
            </a:r>
          </a:p>
          <a:p>
            <a:pPr marL="457200" lvl="0" indent="-317500" rtl="0">
              <a:lnSpc>
                <a:spcPct val="115000"/>
              </a:lnSpc>
              <a:spcBef>
                <a:spcPts val="0"/>
              </a:spcBef>
              <a:buClr>
                <a:schemeClr val="dk1"/>
              </a:buClr>
              <a:buSzPct val="100000"/>
              <a:buFont typeface="Arial"/>
              <a:buChar char="•"/>
            </a:pPr>
            <a:r>
              <a:rPr lang="en" sz="1400" dirty="0">
                <a:solidFill>
                  <a:schemeClr val="dk1"/>
                </a:solidFill>
              </a:rPr>
              <a:t>How internationally open, welcoming, and available are our publications REALLY</a:t>
            </a:r>
            <a:r>
              <a:rPr lang="en" sz="1400" dirty="0" smtClean="0">
                <a:solidFill>
                  <a:schemeClr val="dk1"/>
                </a:solidFill>
              </a:rPr>
              <a:t>?!</a:t>
            </a:r>
            <a:endParaRPr lang="en-US" sz="1400" dirty="0" smtClean="0">
              <a:solidFill>
                <a:schemeClr val="dk1"/>
              </a:solidFill>
            </a:endParaRPr>
          </a:p>
          <a:p>
            <a:pPr marL="139700" lvl="0" indent="0" rtl="0">
              <a:lnSpc>
                <a:spcPct val="115000"/>
              </a:lnSpc>
              <a:spcBef>
                <a:spcPts val="0"/>
              </a:spcBef>
              <a:buClr>
                <a:schemeClr val="dk1"/>
              </a:buClr>
              <a:buSzPct val="100000"/>
              <a:buFont typeface="Arial"/>
              <a:buNone/>
            </a:pPr>
            <a:endParaRPr lang="en-US" sz="1400" dirty="0" smtClean="0">
              <a:solidFill>
                <a:schemeClr val="dk1"/>
              </a:solidFill>
              <a:sym typeface="Wingdings"/>
            </a:endParaRPr>
          </a:p>
          <a:p>
            <a:pPr marL="139700" lvl="0" indent="0" rtl="0">
              <a:lnSpc>
                <a:spcPct val="115000"/>
              </a:lnSpc>
              <a:spcBef>
                <a:spcPts val="0"/>
              </a:spcBef>
              <a:buClr>
                <a:schemeClr val="dk1"/>
              </a:buClr>
              <a:buSzPct val="100000"/>
              <a:buFont typeface="Arial"/>
              <a:buNone/>
            </a:pPr>
            <a:r>
              <a:rPr lang="en-US" sz="1400" dirty="0" smtClean="0">
                <a:solidFill>
                  <a:schemeClr val="dk1"/>
                </a:solidFill>
                <a:sym typeface="Wingdings"/>
              </a:rPr>
              <a:t> Our draft report is still online for commenting</a:t>
            </a:r>
            <a:endParaRPr lang="en" sz="1400" dirty="0">
              <a:solidFill>
                <a:schemeClr val="dk1"/>
              </a:solidFill>
            </a:endParaRPr>
          </a:p>
          <a:p>
            <a:pPr lvl="0" rtl="0">
              <a:lnSpc>
                <a:spcPct val="115000"/>
              </a:lnSpc>
              <a:spcBef>
                <a:spcPts val="0"/>
              </a:spcBef>
              <a:buNone/>
            </a:pPr>
            <a:endParaRPr sz="1400"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400" dirty="0">
                <a:solidFill>
                  <a:srgbClr val="434343"/>
                </a:solidFill>
              </a:rPr>
              <a:t>Research stakeholders have a moral and ethical obligation to </a:t>
            </a:r>
            <a:r>
              <a:rPr lang="en" sz="1400" b="1" dirty="0">
                <a:solidFill>
                  <a:srgbClr val="434343"/>
                </a:solidFill>
              </a:rPr>
              <a:t>budget</a:t>
            </a:r>
            <a:r>
              <a:rPr lang="en" sz="1400" dirty="0">
                <a:solidFill>
                  <a:srgbClr val="434343"/>
                </a:solidFill>
              </a:rPr>
              <a:t> appropriately to make data and publications </a:t>
            </a:r>
            <a:r>
              <a:rPr lang="en" sz="1400" b="1" dirty="0">
                <a:solidFill>
                  <a:srgbClr val="434343"/>
                </a:solidFill>
              </a:rPr>
              <a:t>F</a:t>
            </a:r>
            <a:r>
              <a:rPr lang="en" sz="1400" dirty="0">
                <a:solidFill>
                  <a:srgbClr val="434343"/>
                </a:solidFill>
              </a:rPr>
              <a:t>indable, </a:t>
            </a:r>
            <a:r>
              <a:rPr lang="en" sz="1400" b="1" dirty="0">
                <a:solidFill>
                  <a:srgbClr val="434343"/>
                </a:solidFill>
              </a:rPr>
              <a:t>A</a:t>
            </a:r>
            <a:r>
              <a:rPr lang="en" sz="1400" dirty="0">
                <a:solidFill>
                  <a:srgbClr val="434343"/>
                </a:solidFill>
              </a:rPr>
              <a:t>ccessible, </a:t>
            </a:r>
            <a:r>
              <a:rPr lang="en" sz="1400" b="1" dirty="0">
                <a:solidFill>
                  <a:srgbClr val="434343"/>
                </a:solidFill>
              </a:rPr>
              <a:t>I</a:t>
            </a:r>
            <a:r>
              <a:rPr lang="en" sz="1400" dirty="0">
                <a:solidFill>
                  <a:srgbClr val="434343"/>
                </a:solidFill>
              </a:rPr>
              <a:t>nteroperable, and </a:t>
            </a:r>
            <a:r>
              <a:rPr lang="en" sz="1400" b="1" dirty="0">
                <a:solidFill>
                  <a:srgbClr val="434343"/>
                </a:solidFill>
              </a:rPr>
              <a:t>R</a:t>
            </a:r>
            <a:r>
              <a:rPr lang="en" sz="1400" dirty="0">
                <a:solidFill>
                  <a:srgbClr val="434343"/>
                </a:solidFill>
              </a:rPr>
              <a:t>eusable (</a:t>
            </a:r>
            <a:r>
              <a:rPr lang="en" sz="1400" b="1" dirty="0">
                <a:solidFill>
                  <a:srgbClr val="434343"/>
                </a:solidFill>
              </a:rPr>
              <a:t>FAIR</a:t>
            </a:r>
            <a:r>
              <a:rPr lang="en" sz="1400" dirty="0">
                <a:solidFill>
                  <a:srgbClr val="434343"/>
                </a:solidFill>
              </a:rPr>
              <a:t>). We want to highlight the BUDGET part, as it comes at the beginning of a research project, when </a:t>
            </a:r>
            <a:r>
              <a:rPr lang="en" sz="1400" dirty="0"/>
              <a:t>stakeholders must budget (time and money) for data management and the open and universally accessible use of research publications. </a:t>
            </a:r>
          </a:p>
          <a:p>
            <a:pPr lvl="0" rtl="0">
              <a:spcBef>
                <a:spcPts val="0"/>
              </a:spcBef>
              <a:buNone/>
            </a:pPr>
            <a:endParaRPr sz="1400" dirty="0"/>
          </a:p>
          <a:p>
            <a:pPr lvl="0" rtl="0">
              <a:spcBef>
                <a:spcPts val="0"/>
              </a:spcBef>
              <a:buNone/>
            </a:pPr>
            <a:r>
              <a:rPr lang="en" sz="1400" dirty="0"/>
              <a:t>Related to this, I would like to invoke the relationship between open access, accessibility for users of all needs, and preservation. In many countries, being FAIR is required by law, nor just a morally held belief. This means that users, too, </a:t>
            </a:r>
            <a:r>
              <a:rPr lang="en" sz="1400" dirty="0">
                <a:solidFill>
                  <a:srgbClr val="434343"/>
                </a:solidFill>
              </a:rPr>
              <a:t>whether they are scholars, journalists, or our hypochondriac great aunt Sarah, also have a moral and ethical obligation to cite published research in whatever manner is appropriate. </a:t>
            </a:r>
          </a:p>
          <a:p>
            <a:pPr lvl="0">
              <a:spcBef>
                <a:spcPts val="0"/>
              </a:spcBef>
              <a:buNone/>
            </a:pPr>
            <a:endParaRPr sz="14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30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In sum, the action items proposed by the moral dimensions group are less based in deliverables and more in human kindness. It is ALL our responsibility. Thank you.</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0" y="-699400"/>
            <a:ext cx="4759650" cy="6542298"/>
          </a:xfrm>
          <a:prstGeom prst="rect">
            <a:avLst/>
          </a:prstGeom>
          <a:noFill/>
          <a:ln>
            <a:noFill/>
          </a:ln>
        </p:spPr>
      </p:pic>
      <p:sp>
        <p:nvSpPr>
          <p:cNvPr id="55" name="Shape 55"/>
          <p:cNvSpPr txBox="1"/>
          <p:nvPr/>
        </p:nvSpPr>
        <p:spPr>
          <a:xfrm>
            <a:off x="5245275" y="4565250"/>
            <a:ext cx="3513900" cy="705900"/>
          </a:xfrm>
          <a:prstGeom prst="rect">
            <a:avLst/>
          </a:prstGeom>
          <a:noFill/>
          <a:ln>
            <a:noFill/>
          </a:ln>
        </p:spPr>
        <p:txBody>
          <a:bodyPr lIns="91425" tIns="91425" rIns="91425" bIns="91425" anchor="t" anchorCtr="0">
            <a:noAutofit/>
          </a:bodyPr>
          <a:lstStyle/>
          <a:p>
            <a:pPr lvl="0" rtl="0">
              <a:spcBef>
                <a:spcPts val="0"/>
              </a:spcBef>
              <a:buNone/>
            </a:pPr>
            <a:r>
              <a:rPr lang="en" sz="1200">
                <a:solidFill>
                  <a:srgbClr val="FFFFFF"/>
                </a:solidFill>
              </a:rPr>
              <a:t>Image reproduced under Fair Use doctrine:</a:t>
            </a:r>
          </a:p>
          <a:p>
            <a:pPr lvl="0" rtl="0">
              <a:spcBef>
                <a:spcPts val="0"/>
              </a:spcBef>
              <a:buNone/>
            </a:pPr>
            <a:r>
              <a:rPr lang="en" sz="1200">
                <a:solidFill>
                  <a:srgbClr val="FFFFFF"/>
                </a:solidFill>
              </a:rPr>
              <a:t>(A) Parody and (B) Transformative use</a:t>
            </a:r>
          </a:p>
        </p:txBody>
      </p:sp>
      <p:sp>
        <p:nvSpPr>
          <p:cNvPr id="56" name="Shape 56"/>
          <p:cNvSpPr txBox="1"/>
          <p:nvPr/>
        </p:nvSpPr>
        <p:spPr>
          <a:xfrm>
            <a:off x="3204518" y="4404225"/>
            <a:ext cx="925199" cy="552600"/>
          </a:xfrm>
          <a:prstGeom prst="rect">
            <a:avLst/>
          </a:prstGeom>
          <a:noFill/>
          <a:ln>
            <a:noFill/>
          </a:ln>
        </p:spPr>
        <p:txBody>
          <a:bodyPr lIns="91425" tIns="91425" rIns="91425" bIns="91425" anchor="t" anchorCtr="0">
            <a:noAutofit/>
          </a:bodyPr>
          <a:lstStyle/>
          <a:p>
            <a:pPr lvl="0">
              <a:spcBef>
                <a:spcPts val="0"/>
              </a:spcBef>
              <a:buNone/>
            </a:pPr>
            <a:r>
              <a:rPr lang="en">
                <a:solidFill>
                  <a:schemeClr val="lt1"/>
                </a:solidFill>
                <a:latin typeface="Playfair Display"/>
                <a:ea typeface="Playfair Display"/>
                <a:cs typeface="Playfair Display"/>
                <a:sym typeface="Playfair Display"/>
              </a:rPr>
              <a:t>v2.0</a:t>
            </a:r>
          </a:p>
        </p:txBody>
      </p:sp>
      <p:sp>
        <p:nvSpPr>
          <p:cNvPr id="57" name="Shape 57"/>
          <p:cNvSpPr txBox="1">
            <a:spLocks noGrp="1"/>
          </p:cNvSpPr>
          <p:nvPr>
            <p:ph type="body" idx="4294967295"/>
          </p:nvPr>
        </p:nvSpPr>
        <p:spPr>
          <a:xfrm>
            <a:off x="5201900" y="340275"/>
            <a:ext cx="5070000" cy="37764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2400">
                <a:solidFill>
                  <a:srgbClr val="F3F3F3"/>
                </a:solidFill>
              </a:rPr>
              <a:t>Karina Ansolabehere</a:t>
            </a:r>
          </a:p>
          <a:p>
            <a:pPr lvl="0" rtl="0">
              <a:lnSpc>
                <a:spcPct val="100000"/>
              </a:lnSpc>
              <a:spcBef>
                <a:spcPts val="0"/>
              </a:spcBef>
              <a:spcAft>
                <a:spcPts val="0"/>
              </a:spcAft>
              <a:buNone/>
            </a:pPr>
            <a:r>
              <a:rPr lang="en" sz="2400">
                <a:solidFill>
                  <a:srgbClr val="F3F3F3"/>
                </a:solidFill>
              </a:rPr>
              <a:t>Cheryl E. Ball</a:t>
            </a:r>
          </a:p>
          <a:p>
            <a:pPr lvl="0" rtl="0">
              <a:lnSpc>
                <a:spcPct val="100000"/>
              </a:lnSpc>
              <a:spcBef>
                <a:spcPts val="0"/>
              </a:spcBef>
              <a:spcAft>
                <a:spcPts val="0"/>
              </a:spcAft>
              <a:buNone/>
            </a:pPr>
            <a:r>
              <a:rPr lang="en" sz="2400">
                <a:solidFill>
                  <a:srgbClr val="F3F3F3"/>
                </a:solidFill>
              </a:rPr>
              <a:t>Medha Devare</a:t>
            </a:r>
          </a:p>
          <a:p>
            <a:pPr lvl="0" rtl="0">
              <a:lnSpc>
                <a:spcPct val="100000"/>
              </a:lnSpc>
              <a:spcBef>
                <a:spcPts val="0"/>
              </a:spcBef>
              <a:spcAft>
                <a:spcPts val="0"/>
              </a:spcAft>
              <a:buNone/>
            </a:pPr>
            <a:r>
              <a:rPr lang="en" sz="2400">
                <a:solidFill>
                  <a:srgbClr val="F3F3F3"/>
                </a:solidFill>
              </a:rPr>
              <a:t>Tee Guidotti</a:t>
            </a:r>
          </a:p>
          <a:p>
            <a:pPr lvl="0" rtl="0">
              <a:lnSpc>
                <a:spcPct val="100000"/>
              </a:lnSpc>
              <a:spcBef>
                <a:spcPts val="0"/>
              </a:spcBef>
              <a:spcAft>
                <a:spcPts val="0"/>
              </a:spcAft>
              <a:buNone/>
            </a:pPr>
            <a:r>
              <a:rPr lang="en" sz="2400">
                <a:solidFill>
                  <a:srgbClr val="F3F3F3"/>
                </a:solidFill>
              </a:rPr>
              <a:t>Ryan Merkley</a:t>
            </a:r>
          </a:p>
          <a:p>
            <a:pPr lvl="0" rtl="0">
              <a:lnSpc>
                <a:spcPct val="100000"/>
              </a:lnSpc>
              <a:spcBef>
                <a:spcPts val="0"/>
              </a:spcBef>
              <a:spcAft>
                <a:spcPts val="0"/>
              </a:spcAft>
              <a:buNone/>
            </a:pPr>
            <a:r>
              <a:rPr lang="en" sz="2400">
                <a:solidFill>
                  <a:srgbClr val="F3F3F3"/>
                </a:solidFill>
              </a:rPr>
              <a:t>Bill Priedhorsky</a:t>
            </a:r>
          </a:p>
          <a:p>
            <a:pPr lvl="0" rtl="0">
              <a:lnSpc>
                <a:spcPct val="100000"/>
              </a:lnSpc>
              <a:spcBef>
                <a:spcPts val="0"/>
              </a:spcBef>
              <a:spcAft>
                <a:spcPts val="0"/>
              </a:spcAft>
              <a:buNone/>
            </a:pPr>
            <a:r>
              <a:rPr lang="en" sz="2400">
                <a:solidFill>
                  <a:srgbClr val="F3F3F3"/>
                </a:solidFill>
              </a:rPr>
              <a:t>Mike Taylor</a:t>
            </a:r>
          </a:p>
          <a:p>
            <a:pPr lvl="0" rtl="0">
              <a:lnSpc>
                <a:spcPct val="100000"/>
              </a:lnSpc>
              <a:spcBef>
                <a:spcPts val="0"/>
              </a:spcBef>
              <a:spcAft>
                <a:spcPts val="0"/>
              </a:spcAft>
              <a:buNone/>
            </a:pPr>
            <a:r>
              <a:rPr lang="en" sz="2400">
                <a:solidFill>
                  <a:srgbClr val="F3F3F3"/>
                </a:solidFill>
              </a:rPr>
              <a:t>Wim van der Stelt</a:t>
            </a:r>
          </a:p>
          <a:p>
            <a:pPr lvl="0" rtl="0">
              <a:lnSpc>
                <a:spcPct val="100000"/>
              </a:lnSpc>
              <a:spcBef>
                <a:spcPts val="0"/>
              </a:spcBef>
              <a:spcAft>
                <a:spcPts val="0"/>
              </a:spcAft>
              <a:buNone/>
            </a:pPr>
            <a:r>
              <a:rPr lang="en" sz="2400">
                <a:solidFill>
                  <a:srgbClr val="F3F3F3"/>
                </a:solidFill>
              </a:rPr>
              <a:t>Susan Veldsman</a:t>
            </a:r>
          </a:p>
          <a:p>
            <a:pPr lvl="0" rtl="0">
              <a:lnSpc>
                <a:spcPct val="100000"/>
              </a:lnSpc>
              <a:spcBef>
                <a:spcPts val="0"/>
              </a:spcBef>
              <a:spcAft>
                <a:spcPts val="0"/>
              </a:spcAft>
              <a:buNone/>
            </a:pPr>
            <a:r>
              <a:rPr lang="en" sz="2400">
                <a:solidFill>
                  <a:srgbClr val="F3F3F3"/>
                </a:solidFill>
              </a:rPr>
              <a:t>John Willinsky</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Shape 62"/>
          <p:cNvPicPr preferRelativeResize="0"/>
          <p:nvPr/>
        </p:nvPicPr>
        <p:blipFill>
          <a:blip r:embed="rId3">
            <a:alphaModFix/>
          </a:blip>
          <a:stretch>
            <a:fillRect/>
          </a:stretch>
        </p:blipFill>
        <p:spPr>
          <a:xfrm>
            <a:off x="458324" y="0"/>
            <a:ext cx="8227330" cy="51434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252500" y="169475"/>
            <a:ext cx="7845000" cy="572700"/>
          </a:xfrm>
          <a:prstGeom prst="rect">
            <a:avLst/>
          </a:prstGeom>
        </p:spPr>
        <p:txBody>
          <a:bodyPr lIns="91425" tIns="91425" rIns="91425" bIns="91425" anchor="t" anchorCtr="0">
            <a:noAutofit/>
          </a:bodyPr>
          <a:lstStyle/>
          <a:p>
            <a:pPr lvl="0">
              <a:spcBef>
                <a:spcPts val="0"/>
              </a:spcBef>
              <a:buNone/>
            </a:pPr>
            <a:r>
              <a:rPr lang="en" sz="3600" b="1"/>
              <a:t>Stakeholders</a:t>
            </a:r>
          </a:p>
        </p:txBody>
      </p:sp>
      <p:sp>
        <p:nvSpPr>
          <p:cNvPr id="68" name="Shape 68"/>
          <p:cNvSpPr txBox="1">
            <a:spLocks noGrp="1"/>
          </p:cNvSpPr>
          <p:nvPr>
            <p:ph type="body" idx="1"/>
          </p:nvPr>
        </p:nvSpPr>
        <p:spPr>
          <a:xfrm>
            <a:off x="351675" y="1046025"/>
            <a:ext cx="8695500" cy="3771300"/>
          </a:xfrm>
          <a:prstGeom prst="rect">
            <a:avLst/>
          </a:prstGeom>
        </p:spPr>
        <p:txBody>
          <a:bodyPr lIns="91425" tIns="91425" rIns="91425" bIns="91425" anchor="t" anchorCtr="0">
            <a:noAutofit/>
          </a:bodyPr>
          <a:lstStyle/>
          <a:p>
            <a:pPr lvl="0">
              <a:spcBef>
                <a:spcPts val="0"/>
              </a:spcBef>
              <a:buNone/>
            </a:pPr>
            <a:r>
              <a:rPr lang="en" sz="3000"/>
              <a:t>Authors</a:t>
            </a:r>
            <a:br>
              <a:rPr lang="en" sz="3000"/>
            </a:br>
            <a:r>
              <a:rPr lang="en" sz="3000"/>
              <a:t>Readers</a:t>
            </a:r>
            <a:br>
              <a:rPr lang="en" sz="3000"/>
            </a:br>
            <a:r>
              <a:rPr lang="en" sz="3000"/>
              <a:t>Publishers</a:t>
            </a:r>
            <a:br>
              <a:rPr lang="en" sz="3000"/>
            </a:br>
            <a:r>
              <a:rPr lang="en" sz="3000"/>
              <a:t>Funders</a:t>
            </a:r>
            <a:br>
              <a:rPr lang="en" sz="3000"/>
            </a:br>
            <a:r>
              <a:rPr lang="en" sz="3000"/>
              <a:t>Institutions</a:t>
            </a:r>
            <a:br>
              <a:rPr lang="en" sz="3000"/>
            </a:br>
            <a:r>
              <a:rPr lang="en" sz="3000"/>
              <a:t>Disciplines</a:t>
            </a:r>
            <a:br>
              <a:rPr lang="en" sz="3000"/>
            </a:br>
            <a:r>
              <a:rPr lang="en" sz="3000"/>
              <a:t>Society</a:t>
            </a:r>
          </a:p>
        </p:txBody>
      </p:sp>
      <p:pic>
        <p:nvPicPr>
          <p:cNvPr id="69" name="Shape 69"/>
          <p:cNvPicPr preferRelativeResize="0"/>
          <p:nvPr/>
        </p:nvPicPr>
        <p:blipFill>
          <a:blip r:embed="rId3">
            <a:alphaModFix/>
          </a:blip>
          <a:stretch>
            <a:fillRect/>
          </a:stretch>
        </p:blipFill>
        <p:spPr>
          <a:xfrm>
            <a:off x="3015975" y="1145175"/>
            <a:ext cx="6153425" cy="4051650"/>
          </a:xfrm>
          <a:prstGeom prst="rect">
            <a:avLst/>
          </a:prstGeom>
          <a:noFill/>
          <a:ln>
            <a:noFill/>
          </a:ln>
        </p:spPr>
      </p:pic>
      <p:sp>
        <p:nvSpPr>
          <p:cNvPr id="70" name="Shape 70"/>
          <p:cNvSpPr txBox="1"/>
          <p:nvPr/>
        </p:nvSpPr>
        <p:spPr>
          <a:xfrm>
            <a:off x="5594200" y="4741125"/>
            <a:ext cx="4003200" cy="291600"/>
          </a:xfrm>
          <a:prstGeom prst="rect">
            <a:avLst/>
          </a:prstGeom>
          <a:noFill/>
          <a:ln>
            <a:noFill/>
          </a:ln>
        </p:spPr>
        <p:txBody>
          <a:bodyPr lIns="91425" tIns="91425" rIns="91425" bIns="91425" anchor="t" anchorCtr="0">
            <a:noAutofit/>
          </a:bodyPr>
          <a:lstStyle/>
          <a:p>
            <a:pPr lvl="0">
              <a:spcBef>
                <a:spcPts val="0"/>
              </a:spcBef>
              <a:buNone/>
            </a:pPr>
            <a:r>
              <a:rPr lang="en"/>
              <a:t>Image from richardjohnsonillustration.co.uk</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2218800" y="1471800"/>
            <a:ext cx="4706400" cy="3366900"/>
          </a:xfrm>
          <a:prstGeom prst="rect">
            <a:avLst/>
          </a:prstGeom>
        </p:spPr>
        <p:txBody>
          <a:bodyPr lIns="91425" tIns="91425" rIns="91425" bIns="91425" anchor="t" anchorCtr="0">
            <a:noAutofit/>
          </a:bodyPr>
          <a:lstStyle/>
          <a:p>
            <a:pPr lvl="0" algn="ctr">
              <a:lnSpc>
                <a:spcPct val="100000"/>
              </a:lnSpc>
              <a:spcBef>
                <a:spcPts val="0"/>
              </a:spcBef>
              <a:spcAft>
                <a:spcPts val="0"/>
              </a:spcAft>
              <a:buNone/>
            </a:pPr>
            <a:endParaRPr sz="600" i="1">
              <a:solidFill>
                <a:srgbClr val="0000FF"/>
              </a:solidFill>
            </a:endParaRPr>
          </a:p>
          <a:p>
            <a:pPr lvl="0" algn="ctr" rtl="0">
              <a:spcBef>
                <a:spcPts val="0"/>
              </a:spcBef>
              <a:spcAft>
                <a:spcPts val="0"/>
              </a:spcAft>
              <a:buNone/>
            </a:pPr>
            <a:r>
              <a:rPr lang="en" sz="3000">
                <a:solidFill>
                  <a:srgbClr val="434343"/>
                </a:solidFill>
              </a:rPr>
              <a:t>Research is a </a:t>
            </a:r>
            <a:br>
              <a:rPr lang="en" sz="3000">
                <a:solidFill>
                  <a:srgbClr val="434343"/>
                </a:solidFill>
              </a:rPr>
            </a:br>
            <a:r>
              <a:rPr lang="en" sz="3000" b="1">
                <a:solidFill>
                  <a:srgbClr val="434343"/>
                </a:solidFill>
              </a:rPr>
              <a:t>public good</a:t>
            </a:r>
            <a:r>
              <a:rPr lang="en" sz="3000">
                <a:solidFill>
                  <a:srgbClr val="434343"/>
                </a:solidFill>
              </a:rPr>
              <a:t>.</a:t>
            </a:r>
          </a:p>
          <a:p>
            <a:pPr lvl="0" algn="ctr" rtl="0">
              <a:spcBef>
                <a:spcPts val="0"/>
              </a:spcBef>
              <a:spcAft>
                <a:spcPts val="0"/>
              </a:spcAft>
              <a:buNone/>
            </a:pPr>
            <a:endParaRPr sz="3000">
              <a:solidFill>
                <a:srgbClr val="434343"/>
              </a:solidFill>
            </a:endParaRPr>
          </a:p>
          <a:p>
            <a:pPr lvl="0" algn="ctr" rtl="0">
              <a:spcBef>
                <a:spcPts val="0"/>
              </a:spcBef>
              <a:buClr>
                <a:schemeClr val="dk1"/>
              </a:buClr>
              <a:buSzPct val="36666"/>
              <a:buFont typeface="Arial"/>
              <a:buNone/>
            </a:pPr>
            <a:r>
              <a:rPr lang="en" sz="3000"/>
              <a:t>Openness is </a:t>
            </a:r>
            <a:br>
              <a:rPr lang="en" sz="3000"/>
            </a:br>
            <a:r>
              <a:rPr lang="en" sz="3000" b="1"/>
              <a:t>globally fair</a:t>
            </a:r>
            <a:r>
              <a:rPr lang="en" sz="3000"/>
              <a:t>. </a:t>
            </a:r>
          </a:p>
          <a:p>
            <a:pPr lvl="0" algn="ctr" rtl="0">
              <a:spcBef>
                <a:spcPts val="0"/>
              </a:spcBef>
              <a:spcAft>
                <a:spcPts val="0"/>
              </a:spcAft>
              <a:buNone/>
            </a:pPr>
            <a:endParaRPr sz="3000">
              <a:solidFill>
                <a:srgbClr val="434343"/>
              </a:solidFill>
            </a:endParaRPr>
          </a:p>
          <a:p>
            <a:pPr lvl="0" algn="ctr">
              <a:spcBef>
                <a:spcPts val="0"/>
              </a:spcBef>
              <a:spcAft>
                <a:spcPts val="0"/>
              </a:spcAft>
              <a:buNone/>
            </a:pPr>
            <a:endParaRPr sz="3000">
              <a:solidFill>
                <a:srgbClr val="434343"/>
              </a:solidFill>
            </a:endParaRPr>
          </a:p>
        </p:txBody>
      </p:sp>
      <p:sp>
        <p:nvSpPr>
          <p:cNvPr id="76" name="Shape 76"/>
          <p:cNvSpPr txBox="1">
            <a:spLocks noGrp="1"/>
          </p:cNvSpPr>
          <p:nvPr>
            <p:ph type="title"/>
          </p:nvPr>
        </p:nvSpPr>
        <p:spPr>
          <a:xfrm>
            <a:off x="311700" y="216425"/>
            <a:ext cx="8520600" cy="572700"/>
          </a:xfrm>
          <a:prstGeom prst="rect">
            <a:avLst/>
          </a:prstGeom>
        </p:spPr>
        <p:txBody>
          <a:bodyPr lIns="91425" tIns="91425" rIns="91425" bIns="91425" anchor="t" anchorCtr="0">
            <a:noAutofit/>
          </a:bodyPr>
          <a:lstStyle/>
          <a:p>
            <a:pPr lvl="0" algn="ctr" rtl="0">
              <a:spcBef>
                <a:spcPts val="0"/>
              </a:spcBef>
              <a:buNone/>
            </a:pPr>
            <a:r>
              <a:rPr lang="en" sz="3600" b="1"/>
              <a:t>Foundations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138575" y="152400"/>
            <a:ext cx="6654900" cy="706800"/>
          </a:xfrm>
          <a:prstGeom prst="rect">
            <a:avLst/>
          </a:prstGeom>
        </p:spPr>
        <p:txBody>
          <a:bodyPr lIns="91425" tIns="91425" rIns="91425" bIns="91425" anchor="t" anchorCtr="0">
            <a:noAutofit/>
          </a:bodyPr>
          <a:lstStyle/>
          <a:p>
            <a:pPr lvl="0" algn="ctr">
              <a:spcBef>
                <a:spcPts val="0"/>
              </a:spcBef>
              <a:buNone/>
            </a:pPr>
            <a:r>
              <a:rPr lang="en" sz="3600" b="1"/>
              <a:t>Why?</a:t>
            </a:r>
          </a:p>
        </p:txBody>
      </p:sp>
      <p:sp>
        <p:nvSpPr>
          <p:cNvPr id="82" name="Shape 82"/>
          <p:cNvSpPr txBox="1">
            <a:spLocks noGrp="1"/>
          </p:cNvSpPr>
          <p:nvPr>
            <p:ph type="body" idx="1"/>
          </p:nvPr>
        </p:nvSpPr>
        <p:spPr>
          <a:xfrm>
            <a:off x="2080575" y="1674275"/>
            <a:ext cx="4770900" cy="3735900"/>
          </a:xfrm>
          <a:prstGeom prst="rect">
            <a:avLst/>
          </a:prstGeom>
        </p:spPr>
        <p:txBody>
          <a:bodyPr lIns="91425" tIns="91425" rIns="91425" bIns="91425" anchor="t" anchorCtr="0">
            <a:noAutofit/>
          </a:bodyPr>
          <a:lstStyle/>
          <a:p>
            <a:pPr lvl="0" algn="ctr">
              <a:spcBef>
                <a:spcPts val="0"/>
              </a:spcBef>
              <a:buNone/>
            </a:pPr>
            <a:r>
              <a:rPr lang="en" sz="3000"/>
              <a:t>Research </a:t>
            </a:r>
            <a:r>
              <a:rPr lang="en" sz="3000" b="1"/>
              <a:t>saves lives</a:t>
            </a:r>
            <a:r>
              <a:rPr lang="en" sz="3000"/>
              <a:t> and improves quality of life.</a:t>
            </a:r>
          </a:p>
          <a:p>
            <a:pPr lvl="0" algn="ctr">
              <a:spcBef>
                <a:spcPts val="0"/>
              </a:spcBef>
              <a:buNone/>
            </a:pPr>
            <a:endParaRPr sz="300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2208150" y="216425"/>
            <a:ext cx="4305600" cy="572700"/>
          </a:xfrm>
          <a:prstGeom prst="rect">
            <a:avLst/>
          </a:prstGeom>
        </p:spPr>
        <p:txBody>
          <a:bodyPr lIns="91425" tIns="91425" rIns="91425" bIns="91425" anchor="t" anchorCtr="0">
            <a:noAutofit/>
          </a:bodyPr>
          <a:lstStyle/>
          <a:p>
            <a:pPr lvl="0">
              <a:spcBef>
                <a:spcPts val="0"/>
              </a:spcBef>
              <a:buNone/>
            </a:pPr>
            <a:r>
              <a:rPr lang="en" sz="3600" b="1"/>
              <a:t>Respectful Means </a:t>
            </a:r>
          </a:p>
        </p:txBody>
      </p:sp>
      <p:sp>
        <p:nvSpPr>
          <p:cNvPr id="88" name="Shape 88"/>
          <p:cNvSpPr txBox="1">
            <a:spLocks noGrp="1"/>
          </p:cNvSpPr>
          <p:nvPr>
            <p:ph type="body" idx="1"/>
          </p:nvPr>
        </p:nvSpPr>
        <p:spPr>
          <a:xfrm>
            <a:off x="1399050" y="1152475"/>
            <a:ext cx="7745100" cy="3416400"/>
          </a:xfrm>
          <a:prstGeom prst="rect">
            <a:avLst/>
          </a:prstGeom>
        </p:spPr>
        <p:txBody>
          <a:bodyPr lIns="91425" tIns="91425" rIns="91425" bIns="91425" anchor="t" anchorCtr="0">
            <a:noAutofit/>
          </a:bodyPr>
          <a:lstStyle/>
          <a:p>
            <a:pPr marL="495300" lvl="0" indent="-457200" rtl="0">
              <a:lnSpc>
                <a:spcPct val="138000"/>
              </a:lnSpc>
              <a:spcBef>
                <a:spcPts val="700"/>
              </a:spcBef>
              <a:spcAft>
                <a:spcPts val="0"/>
              </a:spcAft>
              <a:buClr>
                <a:schemeClr val="dk1"/>
              </a:buClr>
              <a:buSzPct val="100000"/>
              <a:buFont typeface="Arial"/>
              <a:buChar char="•"/>
            </a:pPr>
            <a:r>
              <a:rPr lang="en" sz="3000" dirty="0">
                <a:solidFill>
                  <a:schemeClr val="dk1"/>
                </a:solidFill>
              </a:rPr>
              <a:t>Respect </a:t>
            </a:r>
            <a:r>
              <a:rPr lang="en" sz="3000" dirty="0" smtClean="0">
                <a:solidFill>
                  <a:schemeClr val="dk1"/>
                </a:solidFill>
              </a:rPr>
              <a:t>(fully </a:t>
            </a:r>
            <a:r>
              <a:rPr lang="en" sz="3000" dirty="0">
                <a:solidFill>
                  <a:schemeClr val="dk1"/>
                </a:solidFill>
              </a:rPr>
              <a:t>disagree with) IP </a:t>
            </a:r>
            <a:r>
              <a:rPr lang="en" sz="3000" b="1" dirty="0" smtClean="0">
                <a:solidFill>
                  <a:schemeClr val="dk1"/>
                </a:solidFill>
              </a:rPr>
              <a:t>law</a:t>
            </a:r>
            <a:endParaRPr lang="en" sz="3000" dirty="0">
              <a:solidFill>
                <a:schemeClr val="dk1"/>
              </a:solidFill>
            </a:endParaRPr>
          </a:p>
          <a:p>
            <a:pPr marL="495300" lvl="0" indent="-457200" rtl="0">
              <a:lnSpc>
                <a:spcPct val="138000"/>
              </a:lnSpc>
              <a:spcBef>
                <a:spcPts val="700"/>
              </a:spcBef>
              <a:spcAft>
                <a:spcPts val="0"/>
              </a:spcAft>
              <a:buClr>
                <a:schemeClr val="dk1"/>
              </a:buClr>
              <a:buSzPct val="100000"/>
              <a:buFont typeface="Arial"/>
              <a:buChar char="•"/>
            </a:pPr>
            <a:r>
              <a:rPr lang="en" sz="3000" dirty="0">
                <a:solidFill>
                  <a:schemeClr val="dk1"/>
                </a:solidFill>
              </a:rPr>
              <a:t>Respect </a:t>
            </a:r>
            <a:r>
              <a:rPr lang="en" sz="3000" b="1" dirty="0">
                <a:solidFill>
                  <a:schemeClr val="dk1"/>
                </a:solidFill>
              </a:rPr>
              <a:t>privacy</a:t>
            </a:r>
            <a:r>
              <a:rPr lang="en" sz="3000" dirty="0">
                <a:solidFill>
                  <a:schemeClr val="dk1"/>
                </a:solidFill>
              </a:rPr>
              <a:t> &amp; varying </a:t>
            </a:r>
            <a:r>
              <a:rPr lang="en" sz="3000" b="1" dirty="0">
                <a:solidFill>
                  <a:schemeClr val="dk1"/>
                </a:solidFill>
              </a:rPr>
              <a:t>discourses</a:t>
            </a:r>
          </a:p>
          <a:p>
            <a:pPr marL="495300" lvl="0" indent="-457200" rtl="0">
              <a:lnSpc>
                <a:spcPct val="138000"/>
              </a:lnSpc>
              <a:spcBef>
                <a:spcPts val="700"/>
              </a:spcBef>
              <a:spcAft>
                <a:spcPts val="0"/>
              </a:spcAft>
              <a:buClr>
                <a:schemeClr val="dk1"/>
              </a:buClr>
              <a:buSzPct val="100000"/>
              <a:buFont typeface="Arial"/>
              <a:buChar char="•"/>
            </a:pPr>
            <a:r>
              <a:rPr lang="en-US" sz="3000" b="1" dirty="0" smtClean="0">
                <a:solidFill>
                  <a:schemeClr val="dk1"/>
                </a:solidFill>
              </a:rPr>
              <a:t>Be thoughtful </a:t>
            </a:r>
            <a:r>
              <a:rPr lang="en" sz="3000" dirty="0" smtClean="0">
                <a:solidFill>
                  <a:schemeClr val="dk1"/>
                </a:solidFill>
              </a:rPr>
              <a:t>to </a:t>
            </a:r>
            <a:r>
              <a:rPr lang="en" sz="3000" dirty="0">
                <a:solidFill>
                  <a:schemeClr val="dk1"/>
                </a:solidFill>
              </a:rPr>
              <a:t>avoid unintended consequences</a:t>
            </a:r>
          </a:p>
          <a:p>
            <a:pPr marL="495300" lvl="0" indent="-457200" rtl="0">
              <a:lnSpc>
                <a:spcPct val="138000"/>
              </a:lnSpc>
              <a:spcBef>
                <a:spcPts val="700"/>
              </a:spcBef>
              <a:spcAft>
                <a:spcPts val="0"/>
              </a:spcAft>
              <a:buClr>
                <a:schemeClr val="dk1"/>
              </a:buClr>
              <a:buSzPct val="100000"/>
              <a:buFont typeface="Arial"/>
              <a:buChar char="•"/>
            </a:pPr>
            <a:r>
              <a:rPr lang="en" sz="3000" dirty="0">
                <a:solidFill>
                  <a:schemeClr val="dk1"/>
                </a:solidFill>
              </a:rPr>
              <a:t>Use all available (</a:t>
            </a:r>
            <a:r>
              <a:rPr lang="en" sz="3000" b="1" dirty="0">
                <a:solidFill>
                  <a:schemeClr val="dk1"/>
                </a:solidFill>
              </a:rPr>
              <a:t>digital</a:t>
            </a:r>
            <a:r>
              <a:rPr lang="en" sz="3000" dirty="0">
                <a:solidFill>
                  <a:schemeClr val="dk1"/>
                </a:solidFill>
              </a:rPr>
              <a:t>) means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216431"/>
            <a:ext cx="8520600" cy="572700"/>
          </a:xfrm>
          <a:prstGeom prst="rect">
            <a:avLst/>
          </a:prstGeom>
        </p:spPr>
        <p:txBody>
          <a:bodyPr lIns="91425" tIns="91425" rIns="91425" bIns="91425" anchor="t" anchorCtr="0">
            <a:noAutofit/>
          </a:bodyPr>
          <a:lstStyle/>
          <a:p>
            <a:pPr lvl="0" algn="ctr" rtl="0">
              <a:spcBef>
                <a:spcPts val="0"/>
              </a:spcBef>
              <a:buNone/>
            </a:pPr>
            <a:r>
              <a:rPr lang="en" sz="3600" b="1"/>
              <a:t>Transparency of...</a:t>
            </a:r>
          </a:p>
          <a:p>
            <a:pPr lvl="0" algn="ctr">
              <a:spcBef>
                <a:spcPts val="0"/>
              </a:spcBef>
              <a:buNone/>
            </a:pPr>
            <a:endParaRPr sz="3600" b="1"/>
          </a:p>
        </p:txBody>
      </p:sp>
      <p:sp>
        <p:nvSpPr>
          <p:cNvPr id="94" name="Shape 94"/>
          <p:cNvSpPr txBox="1">
            <a:spLocks noGrp="1"/>
          </p:cNvSpPr>
          <p:nvPr>
            <p:ph type="body" idx="1"/>
          </p:nvPr>
        </p:nvSpPr>
        <p:spPr>
          <a:xfrm>
            <a:off x="2594320" y="1222550"/>
            <a:ext cx="6118200" cy="3764700"/>
          </a:xfrm>
          <a:prstGeom prst="rect">
            <a:avLst/>
          </a:prstGeom>
        </p:spPr>
        <p:txBody>
          <a:bodyPr lIns="91425" tIns="91425" rIns="91425" bIns="91425" anchor="t" anchorCtr="0">
            <a:noAutofit/>
          </a:bodyPr>
          <a:lstStyle/>
          <a:p>
            <a:pPr marL="495300" marR="0" lvl="0" indent="-457200" algn="l" rtl="0">
              <a:lnSpc>
                <a:spcPct val="115000"/>
              </a:lnSpc>
              <a:spcBef>
                <a:spcPts val="0"/>
              </a:spcBef>
              <a:spcAft>
                <a:spcPts val="0"/>
              </a:spcAft>
              <a:buClr>
                <a:srgbClr val="434343"/>
              </a:buClr>
              <a:buSzPct val="100000"/>
              <a:buFont typeface="Arial"/>
              <a:buChar char="•"/>
            </a:pPr>
            <a:r>
              <a:rPr lang="en" sz="3000" dirty="0">
                <a:solidFill>
                  <a:srgbClr val="434343"/>
                </a:solidFill>
              </a:rPr>
              <a:t>Cost effectiveness</a:t>
            </a:r>
          </a:p>
          <a:p>
            <a:pPr marL="495300" marR="0" lvl="0" indent="-457200" algn="l" rtl="0">
              <a:lnSpc>
                <a:spcPct val="115000"/>
              </a:lnSpc>
              <a:spcBef>
                <a:spcPts val="0"/>
              </a:spcBef>
              <a:spcAft>
                <a:spcPts val="0"/>
              </a:spcAft>
              <a:buClr>
                <a:srgbClr val="434343"/>
              </a:buClr>
              <a:buSzPct val="100000"/>
              <a:buFont typeface="Arial"/>
              <a:buChar char="•"/>
            </a:pPr>
            <a:r>
              <a:rPr lang="en" sz="3000" dirty="0">
                <a:solidFill>
                  <a:srgbClr val="434343"/>
                </a:solidFill>
              </a:rPr>
              <a:t>Economic models</a:t>
            </a:r>
          </a:p>
          <a:p>
            <a:pPr marL="495300" marR="0" lvl="0" indent="-457200" algn="l" rtl="0">
              <a:lnSpc>
                <a:spcPct val="115000"/>
              </a:lnSpc>
              <a:spcBef>
                <a:spcPts val="0"/>
              </a:spcBef>
              <a:spcAft>
                <a:spcPts val="0"/>
              </a:spcAft>
              <a:buClr>
                <a:srgbClr val="434343"/>
              </a:buClr>
              <a:buSzPct val="100000"/>
              <a:buFont typeface="Arial"/>
              <a:buChar char="•"/>
            </a:pPr>
            <a:r>
              <a:rPr lang="en" sz="3000" dirty="0">
                <a:solidFill>
                  <a:srgbClr val="434343"/>
                </a:solidFill>
              </a:rPr>
              <a:t>Research methods </a:t>
            </a:r>
          </a:p>
          <a:p>
            <a:pPr marL="495300" marR="0" lvl="0" indent="-457200" algn="l" rtl="0">
              <a:lnSpc>
                <a:spcPct val="115000"/>
              </a:lnSpc>
              <a:spcBef>
                <a:spcPts val="0"/>
              </a:spcBef>
              <a:spcAft>
                <a:spcPts val="0"/>
              </a:spcAft>
              <a:buClr>
                <a:srgbClr val="434343"/>
              </a:buClr>
              <a:buSzPct val="100000"/>
              <a:buFont typeface="Arial"/>
              <a:buChar char="•"/>
            </a:pPr>
            <a:r>
              <a:rPr lang="en" sz="3000" dirty="0">
                <a:solidFill>
                  <a:srgbClr val="434343"/>
                </a:solidFill>
              </a:rPr>
              <a:t>Editorial processes</a:t>
            </a:r>
          </a:p>
          <a:p>
            <a:pPr marL="495300" marR="0" lvl="0" indent="-457200" algn="l" rtl="0">
              <a:lnSpc>
                <a:spcPct val="115000"/>
              </a:lnSpc>
              <a:spcBef>
                <a:spcPts val="0"/>
              </a:spcBef>
              <a:spcAft>
                <a:spcPts val="0"/>
              </a:spcAft>
              <a:buClr>
                <a:srgbClr val="434343"/>
              </a:buClr>
              <a:buSzPct val="100000"/>
              <a:buFont typeface="Arial"/>
              <a:buChar char="•"/>
            </a:pPr>
            <a:r>
              <a:rPr lang="en" sz="3000" dirty="0">
                <a:solidFill>
                  <a:srgbClr val="434343"/>
                </a:solidFill>
              </a:rPr>
              <a:t>Global fairness</a:t>
            </a:r>
          </a:p>
        </p:txBody>
      </p:sp>
      <p:sp>
        <p:nvSpPr>
          <p:cNvPr id="2" name="TextBox 1"/>
          <p:cNvSpPr txBox="1"/>
          <p:nvPr/>
        </p:nvSpPr>
        <p:spPr>
          <a:xfrm>
            <a:off x="1762156" y="4497169"/>
            <a:ext cx="6950364" cy="646331"/>
          </a:xfrm>
          <a:prstGeom prst="rect">
            <a:avLst/>
          </a:prstGeom>
          <a:noFill/>
        </p:spPr>
        <p:txBody>
          <a:bodyPr wrap="square" rtlCol="0">
            <a:spAutoFit/>
          </a:bodyPr>
          <a:lstStyle/>
          <a:p>
            <a:r>
              <a:rPr lang="en-US" sz="3600" dirty="0" smtClean="0"/>
              <a:t>http://</a:t>
            </a:r>
            <a:r>
              <a:rPr lang="en-US" sz="3600" dirty="0" err="1" smtClean="0"/>
              <a:t>tinyurl.com</a:t>
            </a:r>
            <a:r>
              <a:rPr lang="en-US" sz="3600" dirty="0" smtClean="0"/>
              <a:t>/</a:t>
            </a:r>
            <a:r>
              <a:rPr lang="en-US" sz="3600" dirty="0" err="1" smtClean="0"/>
              <a:t>osi</a:t>
            </a:r>
            <a:r>
              <a:rPr lang="en-US" sz="3600" dirty="0" smtClean="0"/>
              <a:t>-morals</a:t>
            </a:r>
            <a:endParaRPr lang="en-US" sz="36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311700" y="1127899"/>
            <a:ext cx="8520600" cy="3978900"/>
          </a:xfrm>
          <a:prstGeom prst="rect">
            <a:avLst/>
          </a:prstGeom>
        </p:spPr>
        <p:txBody>
          <a:bodyPr lIns="91425" tIns="91425" rIns="91425" bIns="91425" anchor="t" anchorCtr="0">
            <a:noAutofit/>
          </a:bodyPr>
          <a:lstStyle/>
          <a:p>
            <a:pPr lvl="0" algn="ctr" rtl="0">
              <a:spcBef>
                <a:spcPts val="0"/>
              </a:spcBef>
              <a:spcAft>
                <a:spcPts val="0"/>
              </a:spcAft>
              <a:buClr>
                <a:schemeClr val="dk1"/>
              </a:buClr>
              <a:buSzPct val="36666"/>
              <a:buFont typeface="Arial"/>
              <a:buNone/>
            </a:pPr>
            <a:r>
              <a:rPr lang="en" sz="3000" dirty="0">
                <a:solidFill>
                  <a:srgbClr val="434343"/>
                </a:solidFill>
              </a:rPr>
              <a:t>Be </a:t>
            </a:r>
            <a:r>
              <a:rPr lang="en" sz="3000" b="1" u="sng" dirty="0">
                <a:solidFill>
                  <a:srgbClr val="434343"/>
                </a:solidFill>
              </a:rPr>
              <a:t>FAIR</a:t>
            </a:r>
            <a:r>
              <a:rPr lang="en" sz="3000" dirty="0">
                <a:solidFill>
                  <a:srgbClr val="434343"/>
                </a:solidFill>
              </a:rPr>
              <a:t> </a:t>
            </a:r>
          </a:p>
          <a:p>
            <a:pPr marL="3657600" lvl="0" indent="-69850" rtl="0">
              <a:spcBef>
                <a:spcPts val="0"/>
              </a:spcBef>
              <a:spcAft>
                <a:spcPts val="0"/>
              </a:spcAft>
              <a:buClr>
                <a:schemeClr val="dk1"/>
              </a:buClr>
              <a:buSzPct val="45833"/>
              <a:buFont typeface="Arial"/>
              <a:buNone/>
            </a:pPr>
            <a:r>
              <a:rPr lang="en-US" sz="2400" b="1" dirty="0" smtClean="0">
                <a:solidFill>
                  <a:srgbClr val="434343"/>
                </a:solidFill>
              </a:rPr>
              <a:t> </a:t>
            </a:r>
            <a:r>
              <a:rPr lang="en" sz="2400" b="1" dirty="0" smtClean="0">
                <a:solidFill>
                  <a:srgbClr val="434343"/>
                </a:solidFill>
              </a:rPr>
              <a:t>F</a:t>
            </a:r>
            <a:r>
              <a:rPr lang="en" sz="2400" dirty="0" smtClean="0">
                <a:solidFill>
                  <a:srgbClr val="434343"/>
                </a:solidFill>
              </a:rPr>
              <a:t>indable</a:t>
            </a:r>
            <a:r>
              <a:rPr lang="en-US" sz="2400" dirty="0" smtClean="0">
                <a:solidFill>
                  <a:srgbClr val="434343"/>
                </a:solidFill>
              </a:rPr>
              <a:t/>
            </a:r>
            <a:br>
              <a:rPr lang="en-US" sz="2400" dirty="0" smtClean="0">
                <a:solidFill>
                  <a:srgbClr val="434343"/>
                </a:solidFill>
              </a:rPr>
            </a:br>
            <a:r>
              <a:rPr lang="en" sz="2400" b="1" dirty="0" smtClean="0">
                <a:solidFill>
                  <a:srgbClr val="434343"/>
                </a:solidFill>
              </a:rPr>
              <a:t>A</a:t>
            </a:r>
            <a:r>
              <a:rPr lang="en" sz="2400" dirty="0" smtClean="0">
                <a:solidFill>
                  <a:srgbClr val="434343"/>
                </a:solidFill>
              </a:rPr>
              <a:t>ccessible</a:t>
            </a:r>
            <a:r>
              <a:rPr lang="en" sz="2400" dirty="0">
                <a:solidFill>
                  <a:srgbClr val="434343"/>
                </a:solidFill>
              </a:rPr>
              <a:t/>
            </a:r>
            <a:br>
              <a:rPr lang="en" sz="2400" dirty="0">
                <a:solidFill>
                  <a:srgbClr val="434343"/>
                </a:solidFill>
              </a:rPr>
            </a:br>
            <a:r>
              <a:rPr lang="en" sz="2400" b="1" dirty="0" smtClean="0">
                <a:solidFill>
                  <a:srgbClr val="434343"/>
                </a:solidFill>
              </a:rPr>
              <a:t>I</a:t>
            </a:r>
            <a:r>
              <a:rPr lang="en" sz="2400" dirty="0" smtClean="0">
                <a:solidFill>
                  <a:srgbClr val="434343"/>
                </a:solidFill>
              </a:rPr>
              <a:t>nteroperable</a:t>
            </a:r>
            <a:r>
              <a:rPr lang="en" sz="2400" dirty="0">
                <a:solidFill>
                  <a:srgbClr val="434343"/>
                </a:solidFill>
              </a:rPr>
              <a:t/>
            </a:r>
            <a:br>
              <a:rPr lang="en" sz="2400" dirty="0">
                <a:solidFill>
                  <a:srgbClr val="434343"/>
                </a:solidFill>
              </a:rPr>
            </a:br>
            <a:r>
              <a:rPr lang="en" sz="2400" b="1" dirty="0">
                <a:solidFill>
                  <a:srgbClr val="434343"/>
                </a:solidFill>
              </a:rPr>
              <a:t>R</a:t>
            </a:r>
            <a:r>
              <a:rPr lang="en" sz="2400" dirty="0">
                <a:solidFill>
                  <a:srgbClr val="434343"/>
                </a:solidFill>
              </a:rPr>
              <a:t>eusable</a:t>
            </a:r>
          </a:p>
          <a:p>
            <a:pPr lvl="0" algn="ctr" rtl="0">
              <a:spcBef>
                <a:spcPts val="0"/>
              </a:spcBef>
              <a:spcAft>
                <a:spcPts val="0"/>
              </a:spcAft>
              <a:buClr>
                <a:schemeClr val="dk1"/>
              </a:buClr>
              <a:buSzPct val="55000"/>
              <a:buFont typeface="Arial"/>
              <a:buNone/>
            </a:pPr>
            <a:endParaRPr sz="2000" dirty="0">
              <a:solidFill>
                <a:srgbClr val="434343"/>
              </a:solidFill>
            </a:endParaRPr>
          </a:p>
          <a:p>
            <a:pPr lvl="0" algn="ctr" rtl="0">
              <a:spcBef>
                <a:spcPts val="0"/>
              </a:spcBef>
              <a:spcAft>
                <a:spcPts val="0"/>
              </a:spcAft>
              <a:buClr>
                <a:schemeClr val="dk1"/>
              </a:buClr>
              <a:buSzPct val="36666"/>
              <a:buFont typeface="Arial"/>
              <a:buNone/>
            </a:pPr>
            <a:r>
              <a:rPr lang="en-US" sz="3000" dirty="0" smtClean="0">
                <a:solidFill>
                  <a:srgbClr val="434343"/>
                </a:solidFill>
              </a:rPr>
              <a:t>  </a:t>
            </a:r>
            <a:r>
              <a:rPr lang="en" sz="3000" dirty="0" smtClean="0">
                <a:solidFill>
                  <a:srgbClr val="434343"/>
                </a:solidFill>
              </a:rPr>
              <a:t>and </a:t>
            </a:r>
            <a:r>
              <a:rPr lang="en" sz="3000" b="1" dirty="0">
                <a:solidFill>
                  <a:srgbClr val="434343"/>
                </a:solidFill>
              </a:rPr>
              <a:t>budget</a:t>
            </a:r>
            <a:r>
              <a:rPr lang="en" sz="3000" dirty="0">
                <a:solidFill>
                  <a:srgbClr val="434343"/>
                </a:solidFill>
              </a:rPr>
              <a:t> for fairness.</a:t>
            </a:r>
          </a:p>
          <a:p>
            <a:pPr lvl="0" algn="ctr" rtl="0">
              <a:spcBef>
                <a:spcPts val="0"/>
              </a:spcBef>
              <a:spcAft>
                <a:spcPts val="0"/>
              </a:spcAft>
              <a:buClr>
                <a:schemeClr val="dk1"/>
              </a:buClr>
              <a:buSzPct val="36666"/>
              <a:buFont typeface="Arial"/>
              <a:buNone/>
            </a:pPr>
            <a:endParaRPr sz="3000" dirty="0">
              <a:solidFill>
                <a:srgbClr val="434343"/>
              </a:solidFill>
            </a:endParaRPr>
          </a:p>
        </p:txBody>
      </p:sp>
      <p:sp>
        <p:nvSpPr>
          <p:cNvPr id="100" name="Shape 100"/>
          <p:cNvSpPr txBox="1">
            <a:spLocks noGrp="1"/>
          </p:cNvSpPr>
          <p:nvPr>
            <p:ph type="title"/>
          </p:nvPr>
        </p:nvSpPr>
        <p:spPr>
          <a:xfrm>
            <a:off x="311700" y="186181"/>
            <a:ext cx="8520600" cy="572700"/>
          </a:xfrm>
          <a:prstGeom prst="rect">
            <a:avLst/>
          </a:prstGeom>
        </p:spPr>
        <p:txBody>
          <a:bodyPr lIns="91425" tIns="91425" rIns="91425" bIns="91425" anchor="t" anchorCtr="0">
            <a:noAutofit/>
          </a:bodyPr>
          <a:lstStyle/>
          <a:p>
            <a:pPr lvl="0" algn="ctr" rtl="0">
              <a:spcBef>
                <a:spcPts val="0"/>
              </a:spcBef>
              <a:buNone/>
            </a:pPr>
            <a:r>
              <a:rPr lang="en" sz="3600" b="1"/>
              <a:t>Accessibility</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rtl="0">
              <a:spcBef>
                <a:spcPts val="0"/>
              </a:spcBef>
              <a:buNone/>
            </a:pPr>
            <a:r>
              <a:rPr lang="en" sz="3600" b="1">
                <a:solidFill>
                  <a:schemeClr val="dk2"/>
                </a:solidFill>
              </a:rPr>
              <a:t>Moral Action</a:t>
            </a:r>
          </a:p>
        </p:txBody>
      </p:sp>
      <p:pic>
        <p:nvPicPr>
          <p:cNvPr id="106" name="Shape 106"/>
          <p:cNvPicPr preferRelativeResize="0"/>
          <p:nvPr/>
        </p:nvPicPr>
        <p:blipFill>
          <a:blip r:embed="rId3">
            <a:alphaModFix/>
          </a:blip>
          <a:stretch>
            <a:fillRect/>
          </a:stretch>
        </p:blipFill>
        <p:spPr>
          <a:xfrm>
            <a:off x="5123574" y="2354049"/>
            <a:ext cx="4649074" cy="2789451"/>
          </a:xfrm>
          <a:prstGeom prst="rect">
            <a:avLst/>
          </a:prstGeom>
          <a:noFill/>
          <a:ln>
            <a:noFill/>
          </a:ln>
        </p:spPr>
      </p:pic>
      <p:sp>
        <p:nvSpPr>
          <p:cNvPr id="107" name="Shape 107"/>
          <p:cNvSpPr txBox="1"/>
          <p:nvPr/>
        </p:nvSpPr>
        <p:spPr>
          <a:xfrm>
            <a:off x="-97525" y="1465025"/>
            <a:ext cx="6207300" cy="3129600"/>
          </a:xfrm>
          <a:prstGeom prst="rect">
            <a:avLst/>
          </a:prstGeom>
          <a:noFill/>
          <a:ln>
            <a:noFill/>
          </a:ln>
        </p:spPr>
        <p:txBody>
          <a:bodyPr lIns="91425" tIns="91425" rIns="91425" bIns="91425" anchor="t" anchorCtr="0">
            <a:noAutofit/>
          </a:bodyPr>
          <a:lstStyle/>
          <a:p>
            <a:pPr lvl="0" algn="ctr" rtl="0">
              <a:spcBef>
                <a:spcPts val="0"/>
              </a:spcBef>
              <a:buNone/>
            </a:pPr>
            <a:r>
              <a:rPr lang="en" sz="3000"/>
              <a:t>Be Transparent</a:t>
            </a:r>
            <a:br>
              <a:rPr lang="en" sz="3000"/>
            </a:br>
            <a:endParaRPr lang="en" sz="3000"/>
          </a:p>
          <a:p>
            <a:pPr lvl="0" algn="ctr" rtl="0">
              <a:spcBef>
                <a:spcPts val="0"/>
              </a:spcBef>
              <a:buNone/>
            </a:pPr>
            <a:r>
              <a:rPr lang="en" sz="3000"/>
              <a:t>Be Accessible</a:t>
            </a:r>
          </a:p>
          <a:p>
            <a:pPr lvl="0" algn="ctr" rtl="0">
              <a:spcBef>
                <a:spcPts val="0"/>
              </a:spcBef>
              <a:buNone/>
            </a:pPr>
            <a:endParaRPr sz="3000"/>
          </a:p>
          <a:p>
            <a:pPr lvl="0" algn="ctr">
              <a:spcBef>
                <a:spcPts val="0"/>
              </a:spcBef>
              <a:buNone/>
            </a:pPr>
            <a:r>
              <a:rPr lang="en" sz="3000"/>
              <a:t>Be Excellent to Each Other</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598</Words>
  <Application>Microsoft Macintosh PowerPoint</Application>
  <PresentationFormat>On-screen Show (16:9)</PresentationFormat>
  <Paragraphs>73</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simple-light-2</vt:lpstr>
      <vt:lpstr>PowerPoint Presentation</vt:lpstr>
      <vt:lpstr>PowerPoint Presentation</vt:lpstr>
      <vt:lpstr>Stakeholders</vt:lpstr>
      <vt:lpstr>Foundations</vt:lpstr>
      <vt:lpstr>Why?</vt:lpstr>
      <vt:lpstr>Respectful Means </vt:lpstr>
      <vt:lpstr>Transparency of... </vt:lpstr>
      <vt:lpstr>Accessibility</vt:lpstr>
      <vt:lpstr>Moral Action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Cheryl Ball</cp:lastModifiedBy>
  <cp:revision>3</cp:revision>
  <dcterms:modified xsi:type="dcterms:W3CDTF">2016-04-22T14:40:14Z</dcterms:modified>
</cp:coreProperties>
</file>