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259" r:id="rId2"/>
    <p:sldId id="260" r:id="rId3"/>
    <p:sldId id="261" r:id="rId4"/>
    <p:sldId id="262" r:id="rId5"/>
    <p:sldId id="263" r:id="rId6"/>
    <p:sldId id="264" r:id="rId7"/>
    <p:sldId id="266" r:id="rId8"/>
    <p:sldId id="267" r:id="rId9"/>
    <p:sldId id="268" r:id="rId10"/>
    <p:sldId id="271" r:id="rId11"/>
    <p:sldId id="272" r:id="rId12"/>
    <p:sldId id="274" r:id="rId13"/>
    <p:sldId id="275" r:id="rId14"/>
    <p:sldId id="27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2E8F"/>
    <a:srgbClr val="11A5DF"/>
    <a:srgbClr val="EB3625"/>
    <a:srgbClr val="F8951D"/>
    <a:srgbClr val="5BA9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2247"/>
  </p:normalViewPr>
  <p:slideViewPr>
    <p:cSldViewPr snapToGrid="0" snapToObjects="1" showGuides="1">
      <p:cViewPr varScale="1">
        <p:scale>
          <a:sx n="50" d="100"/>
          <a:sy n="50" d="100"/>
        </p:scale>
        <p:origin x="187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381CCF-2068-D843-81C6-AED34F9B1442}" type="datetimeFigureOut">
              <a:rPr lang="en-US" smtClean="0"/>
              <a:t>5/11/2016</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0D15BB-2C0C-CB48-8929-36AE3EE369F6}" type="slidenum">
              <a:rPr lang="en-US" smtClean="0"/>
              <a:t>‹#›</a:t>
            </a:fld>
            <a:endParaRPr lang="en-US" dirty="0"/>
          </a:p>
        </p:txBody>
      </p:sp>
    </p:spTree>
    <p:extLst>
      <p:ext uri="{BB962C8B-B14F-4D97-AF65-F5344CB8AC3E}">
        <p14:creationId xmlns:p14="http://schemas.microsoft.com/office/powerpoint/2010/main" val="1744629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baseline="0" dirty="0" smtClean="0">
                <a:solidFill>
                  <a:schemeClr val="tx1"/>
                </a:solidFill>
                <a:effectLst/>
                <a:latin typeface="+mn-lt"/>
                <a:ea typeface="+mn-ea"/>
                <a:cs typeface="+mn-cs"/>
              </a:rPr>
              <a:t>Our group quickly agreed that t</a:t>
            </a:r>
            <a:r>
              <a:rPr lang="en-GB" sz="1200" kern="1200" dirty="0" smtClean="0">
                <a:solidFill>
                  <a:schemeClr val="tx1"/>
                </a:solidFill>
                <a:effectLst/>
                <a:latin typeface="+mn-lt"/>
                <a:ea typeface="+mn-ea"/>
                <a:cs typeface="+mn-cs"/>
              </a:rPr>
              <a:t>here is a need to assess research and researchers, to allocate funding, make decisions about tenure and promotion,</a:t>
            </a:r>
            <a:r>
              <a:rPr lang="en-GB" sz="1200" kern="1200" baseline="0" dirty="0" smtClean="0">
                <a:solidFill>
                  <a:schemeClr val="tx1"/>
                </a:solidFill>
                <a:effectLst/>
                <a:latin typeface="+mn-lt"/>
                <a:ea typeface="+mn-ea"/>
                <a:cs typeface="+mn-cs"/>
              </a:rPr>
              <a:t> and facilitate the scientific process.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0D15BB-2C0C-CB48-8929-36AE3EE369F6}" type="slidenum">
              <a:rPr lang="en-US" smtClean="0"/>
              <a:t>1</a:t>
            </a:fld>
            <a:endParaRPr lang="en-US" dirty="0"/>
          </a:p>
        </p:txBody>
      </p:sp>
    </p:spTree>
    <p:extLst>
      <p:ext uri="{BB962C8B-B14F-4D97-AF65-F5344CB8AC3E}">
        <p14:creationId xmlns:p14="http://schemas.microsoft.com/office/powerpoint/2010/main" val="238962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Create an international metrics lab</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to explore and propose indicators; Incentives to participate; tests for reliability, validity, acceptability of and endorsement</a:t>
            </a:r>
            <a:r>
              <a:rPr lang="en-GB" sz="1200" kern="1200" baseline="0" dirty="0" smtClean="0">
                <a:solidFill>
                  <a:schemeClr val="tx1"/>
                </a:solidFill>
                <a:effectLst/>
                <a:latin typeface="+mn-lt"/>
                <a:ea typeface="+mn-ea"/>
                <a:cs typeface="+mn-cs"/>
              </a:rPr>
              <a:t> of</a:t>
            </a:r>
            <a:r>
              <a:rPr lang="en-GB" sz="1200" kern="1200" dirty="0" smtClean="0">
                <a:solidFill>
                  <a:schemeClr val="tx1"/>
                </a:solidFill>
                <a:effectLst/>
                <a:latin typeface="+mn-lt"/>
                <a:ea typeface="+mn-ea"/>
                <a:cs typeface="+mn-cs"/>
              </a:rPr>
              <a:t> proposed indicators</a:t>
            </a:r>
            <a:endParaRPr lang="en-US" sz="1200" kern="1200" dirty="0" smtClean="0">
              <a:solidFill>
                <a:schemeClr val="tx1"/>
              </a:solidFill>
              <a:effectLst/>
              <a:latin typeface="+mn-lt"/>
              <a:ea typeface="+mn-ea"/>
              <a:cs typeface="+mn-cs"/>
            </a:endParaRPr>
          </a:p>
          <a:p>
            <a:endParaRPr lang="en-US" b="1" i="0" dirty="0">
              <a:latin typeface="Montserrat" charset="0"/>
              <a:ea typeface="Montserrat" charset="0"/>
              <a:cs typeface="Montserrat" charset="0"/>
            </a:endParaRPr>
          </a:p>
        </p:txBody>
      </p:sp>
      <p:sp>
        <p:nvSpPr>
          <p:cNvPr id="4" name="Slide Number Placeholder 3"/>
          <p:cNvSpPr>
            <a:spLocks noGrp="1"/>
          </p:cNvSpPr>
          <p:nvPr>
            <p:ph type="sldNum" sz="quarter" idx="10"/>
          </p:nvPr>
        </p:nvSpPr>
        <p:spPr/>
        <p:txBody>
          <a:bodyPr/>
          <a:lstStyle/>
          <a:p>
            <a:fld id="{C60D15BB-2C0C-CB48-8929-36AE3EE369F6}" type="slidenum">
              <a:rPr lang="en-US" smtClean="0"/>
              <a:t>10</a:t>
            </a:fld>
            <a:endParaRPr lang="en-US" dirty="0"/>
          </a:p>
        </p:txBody>
      </p:sp>
    </p:spTree>
    <p:extLst>
      <p:ext uri="{BB962C8B-B14F-4D97-AF65-F5344CB8AC3E}">
        <p14:creationId xmlns:p14="http://schemas.microsoft.com/office/powerpoint/2010/main" val="2017369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Create a register of open data sources that could underpin</a:t>
            </a:r>
            <a:r>
              <a:rPr lang="en-GB" sz="1200" kern="1200" baseline="0" dirty="0" smtClean="0">
                <a:solidFill>
                  <a:schemeClr val="tx1"/>
                </a:solidFill>
                <a:effectLst/>
                <a:latin typeface="+mn-lt"/>
                <a:ea typeface="+mn-ea"/>
                <a:cs typeface="+mn-cs"/>
              </a:rPr>
              <a:t> indicators and make them reproducible</a:t>
            </a:r>
            <a:r>
              <a:rPr lang="en-GB" sz="1200" kern="1200" dirty="0" smtClean="0">
                <a:solidFill>
                  <a:schemeClr val="tx1"/>
                </a:solidFill>
                <a:effectLst/>
                <a:latin typeface="+mn-lt"/>
                <a:ea typeface="+mn-ea"/>
                <a:cs typeface="+mn-cs"/>
              </a:rPr>
              <a:t>, eg OpenURL, Crossref Event Data.</a:t>
            </a:r>
            <a:endParaRPr lang="en-US" sz="1200" kern="1200" dirty="0" smtClean="0">
              <a:solidFill>
                <a:schemeClr val="tx1"/>
              </a:solidFill>
              <a:effectLst/>
              <a:latin typeface="+mn-lt"/>
              <a:ea typeface="+mn-ea"/>
              <a:cs typeface="+mn-cs"/>
            </a:endParaRPr>
          </a:p>
          <a:p>
            <a:endParaRPr lang="en-US" b="1" i="0" dirty="0">
              <a:latin typeface="Montserrat" charset="0"/>
              <a:ea typeface="Montserrat" charset="0"/>
              <a:cs typeface="Montserrat" charset="0"/>
            </a:endParaRPr>
          </a:p>
        </p:txBody>
      </p:sp>
      <p:sp>
        <p:nvSpPr>
          <p:cNvPr id="4" name="Slide Number Placeholder 3"/>
          <p:cNvSpPr>
            <a:spLocks noGrp="1"/>
          </p:cNvSpPr>
          <p:nvPr>
            <p:ph type="sldNum" sz="quarter" idx="10"/>
          </p:nvPr>
        </p:nvSpPr>
        <p:spPr/>
        <p:txBody>
          <a:bodyPr/>
          <a:lstStyle/>
          <a:p>
            <a:fld id="{C60D15BB-2C0C-CB48-8929-36AE3EE369F6}" type="slidenum">
              <a:rPr lang="en-US" smtClean="0"/>
              <a:t>11</a:t>
            </a:fld>
            <a:endParaRPr lang="en-US" dirty="0"/>
          </a:p>
        </p:txBody>
      </p:sp>
    </p:spTree>
    <p:extLst>
      <p:ext uri="{BB962C8B-B14F-4D97-AF65-F5344CB8AC3E}">
        <p14:creationId xmlns:p14="http://schemas.microsoft.com/office/powerpoint/2010/main" val="1002233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Ask national academies to convene roundtable discussions with funders, universities, learned societies, faculty</a:t>
            </a:r>
            <a:r>
              <a:rPr lang="en-GB" sz="1200" kern="1200" baseline="0" dirty="0" smtClean="0">
                <a:solidFill>
                  <a:schemeClr val="tx1"/>
                </a:solidFill>
                <a:effectLst/>
                <a:latin typeface="+mn-lt"/>
                <a:ea typeface="+mn-ea"/>
                <a:cs typeface="+mn-cs"/>
              </a:rPr>
              <a:t> senates</a:t>
            </a:r>
            <a:r>
              <a:rPr lang="en-GB" sz="1200" kern="1200" dirty="0" smtClean="0">
                <a:solidFill>
                  <a:schemeClr val="tx1"/>
                </a:solidFill>
                <a:effectLst/>
                <a:latin typeface="+mn-lt"/>
                <a:ea typeface="+mn-ea"/>
                <a:cs typeface="+mn-cs"/>
              </a:rPr>
              <a:t> and others to encourage change</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Work with learned societies to help them inform senior academics about the implications of over-emphasis on the JIF</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Discuss with societies whether author publishing practices should be part of the scope of their codes of practice</a:t>
            </a:r>
            <a:endParaRPr lang="en-US" sz="1200" kern="1200" dirty="0" smtClean="0">
              <a:solidFill>
                <a:schemeClr val="tx1"/>
              </a:solidFill>
              <a:effectLst/>
              <a:latin typeface="+mn-lt"/>
              <a:ea typeface="+mn-ea"/>
              <a:cs typeface="+mn-cs"/>
            </a:endParaRPr>
          </a:p>
          <a:p>
            <a:endParaRPr lang="en-US" b="1" i="0" dirty="0">
              <a:latin typeface="Montserrat" charset="0"/>
              <a:ea typeface="Montserrat" charset="0"/>
              <a:cs typeface="Montserrat" charset="0"/>
            </a:endParaRPr>
          </a:p>
        </p:txBody>
      </p:sp>
      <p:sp>
        <p:nvSpPr>
          <p:cNvPr id="4" name="Slide Number Placeholder 3"/>
          <p:cNvSpPr>
            <a:spLocks noGrp="1"/>
          </p:cNvSpPr>
          <p:nvPr>
            <p:ph type="sldNum" sz="quarter" idx="10"/>
          </p:nvPr>
        </p:nvSpPr>
        <p:spPr/>
        <p:txBody>
          <a:bodyPr/>
          <a:lstStyle/>
          <a:p>
            <a:fld id="{C60D15BB-2C0C-CB48-8929-36AE3EE369F6}" type="slidenum">
              <a:rPr lang="en-US" smtClean="0"/>
              <a:t>12</a:t>
            </a:fld>
            <a:endParaRPr lang="en-US" dirty="0"/>
          </a:p>
        </p:txBody>
      </p:sp>
    </p:spTree>
    <p:extLst>
      <p:ext uri="{BB962C8B-B14F-4D97-AF65-F5344CB8AC3E}">
        <p14:creationId xmlns:p14="http://schemas.microsoft.com/office/powerpoint/2010/main" val="1556006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0" dirty="0">
              <a:latin typeface="Montserrat" charset="0"/>
              <a:ea typeface="Montserrat" charset="0"/>
              <a:cs typeface="Montserrat" charset="0"/>
            </a:endParaRPr>
          </a:p>
        </p:txBody>
      </p:sp>
      <p:sp>
        <p:nvSpPr>
          <p:cNvPr id="4" name="Slide Number Placeholder 3"/>
          <p:cNvSpPr>
            <a:spLocks noGrp="1"/>
          </p:cNvSpPr>
          <p:nvPr>
            <p:ph type="sldNum" sz="quarter" idx="10"/>
          </p:nvPr>
        </p:nvSpPr>
        <p:spPr/>
        <p:txBody>
          <a:bodyPr/>
          <a:lstStyle/>
          <a:p>
            <a:fld id="{C60D15BB-2C0C-CB48-8929-36AE3EE369F6}" type="slidenum">
              <a:rPr lang="en-US" smtClean="0"/>
              <a:t>13</a:t>
            </a:fld>
            <a:endParaRPr lang="en-US" dirty="0"/>
          </a:p>
        </p:txBody>
      </p:sp>
    </p:spTree>
    <p:extLst>
      <p:ext uri="{BB962C8B-B14F-4D97-AF65-F5344CB8AC3E}">
        <p14:creationId xmlns:p14="http://schemas.microsoft.com/office/powerpoint/2010/main" val="1707900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0" dirty="0">
              <a:latin typeface="Montserrat" charset="0"/>
              <a:ea typeface="Montserrat" charset="0"/>
              <a:cs typeface="Montserrat" charset="0"/>
            </a:endParaRPr>
          </a:p>
        </p:txBody>
      </p:sp>
      <p:sp>
        <p:nvSpPr>
          <p:cNvPr id="4" name="Slide Number Placeholder 3"/>
          <p:cNvSpPr>
            <a:spLocks noGrp="1"/>
          </p:cNvSpPr>
          <p:nvPr>
            <p:ph type="sldNum" sz="quarter" idx="10"/>
          </p:nvPr>
        </p:nvSpPr>
        <p:spPr/>
        <p:txBody>
          <a:bodyPr/>
          <a:lstStyle/>
          <a:p>
            <a:fld id="{C60D15BB-2C0C-CB48-8929-36AE3EE369F6}" type="slidenum">
              <a:rPr lang="en-US" smtClean="0"/>
              <a:t>14</a:t>
            </a:fld>
            <a:endParaRPr lang="en-US" dirty="0"/>
          </a:p>
        </p:txBody>
      </p:sp>
    </p:spTree>
    <p:extLst>
      <p:ext uri="{BB962C8B-B14F-4D97-AF65-F5344CB8AC3E}">
        <p14:creationId xmlns:p14="http://schemas.microsoft.com/office/powerpoint/2010/main" val="1015829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 However, the Impact Factor</a:t>
            </a:r>
            <a:r>
              <a:rPr lang="en-GB" sz="1200" kern="1200" baseline="0" dirty="0" smtClean="0">
                <a:solidFill>
                  <a:schemeClr val="tx1"/>
                </a:solidFill>
                <a:effectLst/>
                <a:latin typeface="+mn-lt"/>
                <a:ea typeface="+mn-ea"/>
                <a:cs typeface="+mn-cs"/>
              </a:rPr>
              <a:t> and other metrics are too often misused and abused for this purpose.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0D15BB-2C0C-CB48-8929-36AE3EE369F6}" type="slidenum">
              <a:rPr lang="en-US" smtClean="0"/>
              <a:t>2</a:t>
            </a:fld>
            <a:endParaRPr lang="en-US" dirty="0"/>
          </a:p>
        </p:txBody>
      </p:sp>
    </p:spTree>
    <p:extLst>
      <p:ext uri="{BB962C8B-B14F-4D97-AF65-F5344CB8AC3E}">
        <p14:creationId xmlns:p14="http://schemas.microsoft.com/office/powerpoint/2010/main" val="639473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effectLst/>
              </a:rPr>
              <a:t>We also discarded the idea that the Impact Factor could be improved upon or replaced by another single metric that would do the job of assessment any better.  </a:t>
            </a:r>
            <a:endParaRPr lang="en-US" dirty="0" smtClean="0">
              <a:effectLst/>
            </a:endParaRPr>
          </a:p>
        </p:txBody>
      </p:sp>
      <p:sp>
        <p:nvSpPr>
          <p:cNvPr id="4" name="Slide Number Placeholder 3"/>
          <p:cNvSpPr>
            <a:spLocks noGrp="1"/>
          </p:cNvSpPr>
          <p:nvPr>
            <p:ph type="sldNum" sz="quarter" idx="10"/>
          </p:nvPr>
        </p:nvSpPr>
        <p:spPr/>
        <p:txBody>
          <a:bodyPr/>
          <a:lstStyle/>
          <a:p>
            <a:fld id="{C60D15BB-2C0C-CB48-8929-36AE3EE369F6}" type="slidenum">
              <a:rPr lang="en-US" smtClean="0"/>
              <a:t>3</a:t>
            </a:fld>
            <a:endParaRPr lang="en-US" dirty="0"/>
          </a:p>
        </p:txBody>
      </p:sp>
    </p:spTree>
    <p:extLst>
      <p:ext uri="{BB962C8B-B14F-4D97-AF65-F5344CB8AC3E}">
        <p14:creationId xmlns:p14="http://schemas.microsoft.com/office/powerpoint/2010/main" val="6227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Rather</a:t>
            </a:r>
            <a:r>
              <a:rPr lang="en-GB" sz="1200" kern="1200" baseline="0" dirty="0" smtClean="0">
                <a:solidFill>
                  <a:schemeClr val="tx1"/>
                </a:solidFill>
                <a:effectLst/>
                <a:latin typeface="+mn-lt"/>
                <a:ea typeface="+mn-ea"/>
                <a:cs typeface="+mn-cs"/>
              </a:rPr>
              <a:t> we believe a</a:t>
            </a:r>
            <a:r>
              <a:rPr lang="en-GB" sz="1200" kern="1200" dirty="0" smtClean="0">
                <a:solidFill>
                  <a:schemeClr val="tx1"/>
                </a:solidFill>
                <a:effectLst/>
                <a:latin typeface="+mn-lt"/>
                <a:ea typeface="+mn-ea"/>
                <a:cs typeface="+mn-cs"/>
              </a:rPr>
              <a:t> number of data sources and metrics</a:t>
            </a:r>
            <a:r>
              <a:rPr lang="en-GB" sz="1200" kern="1200" baseline="0" dirty="0" smtClean="0">
                <a:solidFill>
                  <a:schemeClr val="tx1"/>
                </a:solidFill>
                <a:effectLst/>
                <a:latin typeface="+mn-lt"/>
                <a:ea typeface="+mn-ea"/>
                <a:cs typeface="+mn-cs"/>
              </a:rPr>
              <a:t> could and should</a:t>
            </a:r>
            <a:r>
              <a:rPr lang="en-GB" sz="1200" kern="1200" dirty="0" smtClean="0">
                <a:solidFill>
                  <a:schemeClr val="tx1"/>
                </a:solidFill>
                <a:effectLst/>
                <a:latin typeface="+mn-lt"/>
                <a:ea typeface="+mn-ea"/>
                <a:cs typeface="+mn-cs"/>
              </a:rPr>
              <a:t> be developed and verified to</a:t>
            </a:r>
            <a:r>
              <a:rPr lang="en-GB" sz="1200" kern="1200" baseline="0" dirty="0" smtClean="0">
                <a:solidFill>
                  <a:schemeClr val="tx1"/>
                </a:solidFill>
                <a:effectLst/>
                <a:latin typeface="+mn-lt"/>
                <a:ea typeface="+mn-ea"/>
                <a:cs typeface="+mn-cs"/>
              </a:rPr>
              <a:t> inform</a:t>
            </a:r>
            <a:r>
              <a:rPr lang="en-GB" sz="1200" kern="1200" dirty="0" smtClean="0">
                <a:solidFill>
                  <a:schemeClr val="tx1"/>
                </a:solidFill>
                <a:effectLst/>
                <a:latin typeface="+mn-lt"/>
                <a:ea typeface="+mn-ea"/>
                <a:cs typeface="+mn-cs"/>
              </a:rPr>
              <a:t> these decisions</a:t>
            </a:r>
            <a:r>
              <a:rPr lang="en-GB" sz="1200" kern="1200" baseline="0" dirty="0" smtClean="0">
                <a:solidFill>
                  <a:schemeClr val="tx1"/>
                </a:solidFill>
                <a:effectLst/>
                <a:latin typeface="+mn-lt"/>
                <a:ea typeface="+mn-ea"/>
                <a:cs typeface="+mn-cs"/>
              </a:rPr>
              <a:t> and connect assessment to processes, practices, and products that encourage the creation and refinement of knowledge and discovery.  </a:t>
            </a:r>
            <a:r>
              <a:rPr lang="en-GB" sz="1200" kern="1200" dirty="0" smtClean="0">
                <a:solidFill>
                  <a:schemeClr val="tx1"/>
                </a:solidFill>
                <a:effectLst/>
                <a:latin typeface="+mn-lt"/>
                <a:ea typeface="+mn-ea"/>
                <a:cs typeface="+mn-cs"/>
              </a:rPr>
              <a:t>Some of these might be based on citation data,</a:t>
            </a:r>
            <a:r>
              <a:rPr lang="en-GB" sz="1200" kern="1200" baseline="0" dirty="0" smtClean="0">
                <a:solidFill>
                  <a:schemeClr val="tx1"/>
                </a:solidFill>
                <a:effectLst/>
                <a:latin typeface="+mn-lt"/>
                <a:ea typeface="+mn-ea"/>
                <a:cs typeface="+mn-cs"/>
              </a:rPr>
              <a:t> others on altmetrics, and still others on evidence of good data sharing and curation, for example.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60D15BB-2C0C-CB48-8929-36AE3EE369F6}" type="slidenum">
              <a:rPr lang="en-US" smtClean="0"/>
              <a:t>4</a:t>
            </a:fld>
            <a:endParaRPr lang="en-US" dirty="0"/>
          </a:p>
        </p:txBody>
      </p:sp>
    </p:spTree>
    <p:extLst>
      <p:ext uri="{BB962C8B-B14F-4D97-AF65-F5344CB8AC3E}">
        <p14:creationId xmlns:p14="http://schemas.microsoft.com/office/powerpoint/2010/main" val="528031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We</a:t>
            </a:r>
            <a:r>
              <a:rPr lang="en-GB" sz="1200" kern="1200" baseline="0" dirty="0" smtClean="0">
                <a:solidFill>
                  <a:schemeClr val="tx1"/>
                </a:solidFill>
                <a:effectLst/>
                <a:latin typeface="+mn-lt"/>
                <a:ea typeface="+mn-ea"/>
                <a:cs typeface="+mn-cs"/>
              </a:rPr>
              <a:t> realize that we’re not making a new argument.  Other communities and organizations have detailed the misuse and abuse of the Impact Factor and other metrics, and have created alternative frameworks for crediting and assessing research contributions and impact.  A short list includes DORA, the San Francisco Declaration on Research Assessment, the CREDIT project, the UK Metric Tide report, and NISO’s altmetrics working groups.  </a:t>
            </a:r>
          </a:p>
          <a:p>
            <a:pPr lvl="0"/>
            <a:endParaRPr lang="en-GB"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60D15BB-2C0C-CB48-8929-36AE3EE369F6}" type="slidenum">
              <a:rPr lang="en-US" smtClean="0"/>
              <a:t>5</a:t>
            </a:fld>
            <a:endParaRPr lang="en-US" dirty="0"/>
          </a:p>
        </p:txBody>
      </p:sp>
    </p:spTree>
    <p:extLst>
      <p:ext uri="{BB962C8B-B14F-4D97-AF65-F5344CB8AC3E}">
        <p14:creationId xmlns:p14="http://schemas.microsoft.com/office/powerpoint/2010/main" val="467195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a:t>
            </a:r>
            <a:r>
              <a:rPr lang="en-US" baseline="0" dirty="0" smtClean="0"/>
              <a:t> this in mind</a:t>
            </a:r>
            <a:r>
              <a:rPr lang="en-US" dirty="0" smtClean="0"/>
              <a:t>, we’ve concentrated our draft action plan on building upon and promoting this work.  </a:t>
            </a:r>
            <a:endParaRPr lang="en-US" dirty="0"/>
          </a:p>
        </p:txBody>
      </p:sp>
      <p:sp>
        <p:nvSpPr>
          <p:cNvPr id="4" name="Slide Number Placeholder 3"/>
          <p:cNvSpPr>
            <a:spLocks noGrp="1"/>
          </p:cNvSpPr>
          <p:nvPr>
            <p:ph type="sldNum" sz="quarter" idx="10"/>
          </p:nvPr>
        </p:nvSpPr>
        <p:spPr/>
        <p:txBody>
          <a:bodyPr/>
          <a:lstStyle/>
          <a:p>
            <a:fld id="{C60D15BB-2C0C-CB48-8929-36AE3EE369F6}" type="slidenum">
              <a:rPr lang="en-US" smtClean="0"/>
              <a:t>6</a:t>
            </a:fld>
            <a:endParaRPr lang="en-US" dirty="0"/>
          </a:p>
        </p:txBody>
      </p:sp>
    </p:spTree>
    <p:extLst>
      <p:ext uri="{BB962C8B-B14F-4D97-AF65-F5344CB8AC3E}">
        <p14:creationId xmlns:p14="http://schemas.microsoft.com/office/powerpoint/2010/main" val="606296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1.</a:t>
            </a:r>
          </a:p>
          <a:p>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Encourage</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research funders to adopt a policy whereby they will only provide funding to universities that have signed DORA and published open tenure and promotion frameworks that demonstrate its implementation.</a:t>
            </a:r>
            <a:r>
              <a:rPr lang="en-GB" sz="1200"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b="1" i="0" dirty="0">
              <a:latin typeface="Montserrat" charset="0"/>
              <a:ea typeface="Montserrat" charset="0"/>
              <a:cs typeface="Montserrat" charset="0"/>
            </a:endParaRPr>
          </a:p>
        </p:txBody>
      </p:sp>
      <p:sp>
        <p:nvSpPr>
          <p:cNvPr id="4" name="Slide Number Placeholder 3"/>
          <p:cNvSpPr>
            <a:spLocks noGrp="1"/>
          </p:cNvSpPr>
          <p:nvPr>
            <p:ph type="sldNum" sz="quarter" idx="10"/>
          </p:nvPr>
        </p:nvSpPr>
        <p:spPr/>
        <p:txBody>
          <a:bodyPr/>
          <a:lstStyle/>
          <a:p>
            <a:fld id="{C60D15BB-2C0C-CB48-8929-36AE3EE369F6}" type="slidenum">
              <a:rPr lang="en-US" smtClean="0"/>
              <a:t>7</a:t>
            </a:fld>
            <a:endParaRPr lang="en-US" dirty="0"/>
          </a:p>
        </p:txBody>
      </p:sp>
    </p:spTree>
    <p:extLst>
      <p:ext uri="{BB962C8B-B14F-4D97-AF65-F5344CB8AC3E}">
        <p14:creationId xmlns:p14="http://schemas.microsoft.com/office/powerpoint/2010/main" val="905128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2</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Making</a:t>
            </a:r>
            <a:r>
              <a:rPr lang="en-GB" sz="1200" kern="1200" baseline="0" dirty="0" smtClean="0">
                <a:solidFill>
                  <a:schemeClr val="tx1"/>
                </a:solidFill>
                <a:effectLst/>
                <a:latin typeface="+mn-lt"/>
                <a:ea typeface="+mn-ea"/>
                <a:cs typeface="+mn-cs"/>
              </a:rPr>
              <a:t> the transition easier.  </a:t>
            </a:r>
            <a:r>
              <a:rPr lang="en-GB" sz="1200" kern="1200" dirty="0" smtClean="0">
                <a:solidFill>
                  <a:schemeClr val="tx1"/>
                </a:solidFill>
                <a:effectLst/>
                <a:latin typeface="+mn-lt"/>
                <a:ea typeface="+mn-ea"/>
                <a:cs typeface="+mn-cs"/>
              </a:rPr>
              <a:t>Create templates for universities / disciplines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 to enable them easily to develop appropriate tenure and promotion frameworks to implement DORA</a:t>
            </a:r>
            <a:r>
              <a:rPr lang="en-GB" sz="1200" kern="1200" baseline="0" dirty="0" smtClean="0">
                <a:solidFill>
                  <a:schemeClr val="tx1"/>
                </a:solidFill>
                <a:effectLst/>
                <a:latin typeface="+mn-lt"/>
                <a:ea typeface="+mn-ea"/>
                <a:cs typeface="+mn-cs"/>
              </a:rPr>
              <a:t> and complimentary initiatives. </a:t>
            </a:r>
            <a:endParaRPr lang="en-US" sz="1200" kern="1200" dirty="0" smtClean="0">
              <a:solidFill>
                <a:schemeClr val="tx1"/>
              </a:solidFill>
              <a:effectLst/>
              <a:latin typeface="+mn-lt"/>
              <a:ea typeface="+mn-ea"/>
              <a:cs typeface="+mn-cs"/>
            </a:endParaRPr>
          </a:p>
          <a:p>
            <a:endParaRPr lang="en-US" b="1" i="0" dirty="0">
              <a:latin typeface="Montserrat" charset="0"/>
              <a:ea typeface="Montserrat" charset="0"/>
              <a:cs typeface="Montserrat" charset="0"/>
            </a:endParaRPr>
          </a:p>
        </p:txBody>
      </p:sp>
      <p:sp>
        <p:nvSpPr>
          <p:cNvPr id="4" name="Slide Number Placeholder 3"/>
          <p:cNvSpPr>
            <a:spLocks noGrp="1"/>
          </p:cNvSpPr>
          <p:nvPr>
            <p:ph type="sldNum" sz="quarter" idx="10"/>
          </p:nvPr>
        </p:nvSpPr>
        <p:spPr/>
        <p:txBody>
          <a:bodyPr/>
          <a:lstStyle/>
          <a:p>
            <a:fld id="{C60D15BB-2C0C-CB48-8929-36AE3EE369F6}" type="slidenum">
              <a:rPr lang="en-US" smtClean="0"/>
              <a:t>8</a:t>
            </a:fld>
            <a:endParaRPr lang="en-US" dirty="0"/>
          </a:p>
        </p:txBody>
      </p:sp>
    </p:spTree>
    <p:extLst>
      <p:ext uri="{BB962C8B-B14F-4D97-AF65-F5344CB8AC3E}">
        <p14:creationId xmlns:p14="http://schemas.microsoft.com/office/powerpoint/2010/main" val="2117940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4.</a:t>
            </a:r>
            <a:r>
              <a:rPr lang="en-GB" sz="1200"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Support DORA’s publicity and marketing efforts, including testimony</a:t>
            </a:r>
            <a:r>
              <a:rPr lang="en-GB" sz="1200" kern="1200" baseline="0" dirty="0" smtClean="0">
                <a:solidFill>
                  <a:schemeClr val="tx1"/>
                </a:solidFill>
                <a:effectLst/>
                <a:latin typeface="+mn-lt"/>
                <a:ea typeface="+mn-ea"/>
                <a:cs typeface="+mn-cs"/>
              </a:rPr>
              <a:t> and case studies </a:t>
            </a:r>
            <a:r>
              <a:rPr lang="en-GB" sz="1200" kern="1200" dirty="0" smtClean="0">
                <a:solidFill>
                  <a:schemeClr val="tx1"/>
                </a:solidFill>
                <a:effectLst/>
                <a:latin typeface="+mn-lt"/>
                <a:ea typeface="+mn-ea"/>
                <a:cs typeface="+mn-cs"/>
              </a:rPr>
              <a:t>from those who have signed it, and investigate why some have not. Share existing resources, such as the NISO use cases for metrics, the UK Metric Tide report, DORA, etc.</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Support various projects that encourage better / discourage poor evaluation practice, eg from Force11 (metrics misuse dashboard), CRediT…</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b="1" i="0" dirty="0">
              <a:latin typeface="Montserrat" charset="0"/>
              <a:ea typeface="Montserrat" charset="0"/>
              <a:cs typeface="Montserrat" charset="0"/>
            </a:endParaRPr>
          </a:p>
        </p:txBody>
      </p:sp>
      <p:sp>
        <p:nvSpPr>
          <p:cNvPr id="4" name="Slide Number Placeholder 3"/>
          <p:cNvSpPr>
            <a:spLocks noGrp="1"/>
          </p:cNvSpPr>
          <p:nvPr>
            <p:ph type="sldNum" sz="quarter" idx="10"/>
          </p:nvPr>
        </p:nvSpPr>
        <p:spPr/>
        <p:txBody>
          <a:bodyPr/>
          <a:lstStyle/>
          <a:p>
            <a:fld id="{C60D15BB-2C0C-CB48-8929-36AE3EE369F6}" type="slidenum">
              <a:rPr lang="en-US" smtClean="0"/>
              <a:t>9</a:t>
            </a:fld>
            <a:endParaRPr lang="en-US" dirty="0"/>
          </a:p>
        </p:txBody>
      </p:sp>
    </p:spTree>
    <p:extLst>
      <p:ext uri="{BB962C8B-B14F-4D97-AF65-F5344CB8AC3E}">
        <p14:creationId xmlns:p14="http://schemas.microsoft.com/office/powerpoint/2010/main" val="941860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07DFEE4-9AD3-B840-ACA8-958CE23C9746}" type="datetimeFigureOut">
              <a:rPr lang="en-US" smtClean="0"/>
              <a:t>5/11/2016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7267C6-1D53-6F41-8CDB-A6BF2345184A}" type="slidenum">
              <a:rPr lang="en-US" smtClean="0"/>
              <a:t>‹#›</a:t>
            </a:fld>
            <a:endParaRPr lang="en-US" dirty="0"/>
          </a:p>
        </p:txBody>
      </p:sp>
    </p:spTree>
    <p:extLst>
      <p:ext uri="{BB962C8B-B14F-4D97-AF65-F5344CB8AC3E}">
        <p14:creationId xmlns:p14="http://schemas.microsoft.com/office/powerpoint/2010/main" val="1095355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7DFEE4-9AD3-B840-ACA8-958CE23C9746}" type="datetimeFigureOut">
              <a:rPr lang="en-US" smtClean="0"/>
              <a:t>5/11/2016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7267C6-1D53-6F41-8CDB-A6BF2345184A}" type="slidenum">
              <a:rPr lang="en-US" smtClean="0"/>
              <a:t>‹#›</a:t>
            </a:fld>
            <a:endParaRPr lang="en-US" dirty="0"/>
          </a:p>
        </p:txBody>
      </p:sp>
    </p:spTree>
    <p:extLst>
      <p:ext uri="{BB962C8B-B14F-4D97-AF65-F5344CB8AC3E}">
        <p14:creationId xmlns:p14="http://schemas.microsoft.com/office/powerpoint/2010/main" val="149965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7DFEE4-9AD3-B840-ACA8-958CE23C9746}" type="datetimeFigureOut">
              <a:rPr lang="en-US" smtClean="0"/>
              <a:t>5/11/2016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7267C6-1D53-6F41-8CDB-A6BF2345184A}" type="slidenum">
              <a:rPr lang="en-US" smtClean="0"/>
              <a:t>‹#›</a:t>
            </a:fld>
            <a:endParaRPr lang="en-US" dirty="0"/>
          </a:p>
        </p:txBody>
      </p:sp>
    </p:spTree>
    <p:extLst>
      <p:ext uri="{BB962C8B-B14F-4D97-AF65-F5344CB8AC3E}">
        <p14:creationId xmlns:p14="http://schemas.microsoft.com/office/powerpoint/2010/main" val="146503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7DFEE4-9AD3-B840-ACA8-958CE23C9746}" type="datetimeFigureOut">
              <a:rPr lang="en-US" smtClean="0"/>
              <a:t>5/11/2016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7267C6-1D53-6F41-8CDB-A6BF2345184A}" type="slidenum">
              <a:rPr lang="en-US" smtClean="0"/>
              <a:t>‹#›</a:t>
            </a:fld>
            <a:endParaRPr lang="en-US" dirty="0"/>
          </a:p>
        </p:txBody>
      </p:sp>
    </p:spTree>
    <p:extLst>
      <p:ext uri="{BB962C8B-B14F-4D97-AF65-F5344CB8AC3E}">
        <p14:creationId xmlns:p14="http://schemas.microsoft.com/office/powerpoint/2010/main" val="1402267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DFEE4-9AD3-B840-ACA8-958CE23C9746}" type="datetimeFigureOut">
              <a:rPr lang="en-US" smtClean="0"/>
              <a:t>5/11/2016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7267C6-1D53-6F41-8CDB-A6BF2345184A}" type="slidenum">
              <a:rPr lang="en-US" smtClean="0"/>
              <a:t>‹#›</a:t>
            </a:fld>
            <a:endParaRPr lang="en-US" dirty="0"/>
          </a:p>
        </p:txBody>
      </p:sp>
    </p:spTree>
    <p:extLst>
      <p:ext uri="{BB962C8B-B14F-4D97-AF65-F5344CB8AC3E}">
        <p14:creationId xmlns:p14="http://schemas.microsoft.com/office/powerpoint/2010/main" val="1432195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7DFEE4-9AD3-B840-ACA8-958CE23C9746}" type="datetimeFigureOut">
              <a:rPr lang="en-US" smtClean="0"/>
              <a:t>5/11/2016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7267C6-1D53-6F41-8CDB-A6BF2345184A}" type="slidenum">
              <a:rPr lang="en-US" smtClean="0"/>
              <a:t>‹#›</a:t>
            </a:fld>
            <a:endParaRPr lang="en-US" dirty="0"/>
          </a:p>
        </p:txBody>
      </p:sp>
    </p:spTree>
    <p:extLst>
      <p:ext uri="{BB962C8B-B14F-4D97-AF65-F5344CB8AC3E}">
        <p14:creationId xmlns:p14="http://schemas.microsoft.com/office/powerpoint/2010/main" val="1921422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7DFEE4-9AD3-B840-ACA8-958CE23C9746}" type="datetimeFigureOut">
              <a:rPr lang="en-US" smtClean="0"/>
              <a:t>5/11/2016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7267C6-1D53-6F41-8CDB-A6BF2345184A}" type="slidenum">
              <a:rPr lang="en-US" smtClean="0"/>
              <a:t>‹#›</a:t>
            </a:fld>
            <a:endParaRPr lang="en-US" dirty="0"/>
          </a:p>
        </p:txBody>
      </p:sp>
    </p:spTree>
    <p:extLst>
      <p:ext uri="{BB962C8B-B14F-4D97-AF65-F5344CB8AC3E}">
        <p14:creationId xmlns:p14="http://schemas.microsoft.com/office/powerpoint/2010/main" val="1641567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07DFEE4-9AD3-B840-ACA8-958CE23C9746}" type="datetimeFigureOut">
              <a:rPr lang="en-US" smtClean="0"/>
              <a:t>5/11/2016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7267C6-1D53-6F41-8CDB-A6BF2345184A}" type="slidenum">
              <a:rPr lang="en-US" smtClean="0"/>
              <a:t>‹#›</a:t>
            </a:fld>
            <a:endParaRPr lang="en-US" dirty="0"/>
          </a:p>
        </p:txBody>
      </p:sp>
    </p:spTree>
    <p:extLst>
      <p:ext uri="{BB962C8B-B14F-4D97-AF65-F5344CB8AC3E}">
        <p14:creationId xmlns:p14="http://schemas.microsoft.com/office/powerpoint/2010/main" val="1106441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DFEE4-9AD3-B840-ACA8-958CE23C9746}" type="datetimeFigureOut">
              <a:rPr lang="en-US" smtClean="0"/>
              <a:t>5/11/2016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7267C6-1D53-6F41-8CDB-A6BF2345184A}" type="slidenum">
              <a:rPr lang="en-US" smtClean="0"/>
              <a:t>‹#›</a:t>
            </a:fld>
            <a:endParaRPr lang="en-US" dirty="0"/>
          </a:p>
        </p:txBody>
      </p:sp>
    </p:spTree>
    <p:extLst>
      <p:ext uri="{BB962C8B-B14F-4D97-AF65-F5344CB8AC3E}">
        <p14:creationId xmlns:p14="http://schemas.microsoft.com/office/powerpoint/2010/main" val="908248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DFEE4-9AD3-B840-ACA8-958CE23C9746}" type="datetimeFigureOut">
              <a:rPr lang="en-US" smtClean="0"/>
              <a:t>5/11/2016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7267C6-1D53-6F41-8CDB-A6BF2345184A}" type="slidenum">
              <a:rPr lang="en-US" smtClean="0"/>
              <a:t>‹#›</a:t>
            </a:fld>
            <a:endParaRPr lang="en-US" dirty="0"/>
          </a:p>
        </p:txBody>
      </p:sp>
    </p:spTree>
    <p:extLst>
      <p:ext uri="{BB962C8B-B14F-4D97-AF65-F5344CB8AC3E}">
        <p14:creationId xmlns:p14="http://schemas.microsoft.com/office/powerpoint/2010/main" val="616810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DFEE4-9AD3-B840-ACA8-958CE23C9746}" type="datetimeFigureOut">
              <a:rPr lang="en-US" smtClean="0"/>
              <a:t>5/11/2016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7267C6-1D53-6F41-8CDB-A6BF2345184A}" type="slidenum">
              <a:rPr lang="en-US" smtClean="0"/>
              <a:t>‹#›</a:t>
            </a:fld>
            <a:endParaRPr lang="en-US" dirty="0"/>
          </a:p>
        </p:txBody>
      </p:sp>
    </p:spTree>
    <p:extLst>
      <p:ext uri="{BB962C8B-B14F-4D97-AF65-F5344CB8AC3E}">
        <p14:creationId xmlns:p14="http://schemas.microsoft.com/office/powerpoint/2010/main" val="825551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DFEE4-9AD3-B840-ACA8-958CE23C9746}" type="datetimeFigureOut">
              <a:rPr lang="en-US" smtClean="0"/>
              <a:t>5/11/2016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7267C6-1D53-6F41-8CDB-A6BF2345184A}" type="slidenum">
              <a:rPr lang="en-US" smtClean="0"/>
              <a:t>‹#›</a:t>
            </a:fld>
            <a:endParaRPr lang="en-US" dirty="0"/>
          </a:p>
        </p:txBody>
      </p:sp>
    </p:spTree>
    <p:extLst>
      <p:ext uri="{BB962C8B-B14F-4D97-AF65-F5344CB8AC3E}">
        <p14:creationId xmlns:p14="http://schemas.microsoft.com/office/powerpoint/2010/main" val="1250581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2578100"/>
            <a:ext cx="8973312" cy="1682496"/>
          </a:xfrm>
          <a:prstGeom prst="rect">
            <a:avLst/>
          </a:prstGeom>
        </p:spPr>
      </p:pic>
    </p:spTree>
    <p:extLst>
      <p:ext uri="{BB962C8B-B14F-4D97-AF65-F5344CB8AC3E}">
        <p14:creationId xmlns:p14="http://schemas.microsoft.com/office/powerpoint/2010/main" val="1599499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600" y="2946400"/>
            <a:ext cx="8430768" cy="963168"/>
          </a:xfrm>
          <a:prstGeom prst="rect">
            <a:avLst/>
          </a:prstGeom>
        </p:spPr>
      </p:pic>
    </p:spTree>
    <p:extLst>
      <p:ext uri="{BB962C8B-B14F-4D97-AF65-F5344CB8AC3E}">
        <p14:creationId xmlns:p14="http://schemas.microsoft.com/office/powerpoint/2010/main" val="501757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600" y="2667000"/>
            <a:ext cx="8430768" cy="1511808"/>
          </a:xfrm>
          <a:prstGeom prst="rect">
            <a:avLst/>
          </a:prstGeom>
        </p:spPr>
      </p:pic>
    </p:spTree>
    <p:extLst>
      <p:ext uri="{BB962C8B-B14F-4D97-AF65-F5344CB8AC3E}">
        <p14:creationId xmlns:p14="http://schemas.microsoft.com/office/powerpoint/2010/main" val="571077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600" y="2667000"/>
            <a:ext cx="8430768" cy="1511808"/>
          </a:xfrm>
          <a:prstGeom prst="rect">
            <a:avLst/>
          </a:prstGeom>
        </p:spPr>
      </p:pic>
    </p:spTree>
    <p:extLst>
      <p:ext uri="{BB962C8B-B14F-4D97-AF65-F5344CB8AC3E}">
        <p14:creationId xmlns:p14="http://schemas.microsoft.com/office/powerpoint/2010/main" val="17824449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 y="2667000"/>
            <a:ext cx="8607552" cy="1511808"/>
          </a:xfrm>
          <a:prstGeom prst="rect">
            <a:avLst/>
          </a:prstGeom>
        </p:spPr>
      </p:pic>
    </p:spTree>
    <p:extLst>
      <p:ext uri="{BB962C8B-B14F-4D97-AF65-F5344CB8AC3E}">
        <p14:creationId xmlns:p14="http://schemas.microsoft.com/office/powerpoint/2010/main" val="19375261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500" y="2946400"/>
            <a:ext cx="8241792" cy="963168"/>
          </a:xfrm>
          <a:prstGeom prst="rect">
            <a:avLst/>
          </a:prstGeom>
        </p:spPr>
      </p:pic>
    </p:spTree>
    <p:extLst>
      <p:ext uri="{BB962C8B-B14F-4D97-AF65-F5344CB8AC3E}">
        <p14:creationId xmlns:p14="http://schemas.microsoft.com/office/powerpoint/2010/main" val="305310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 y="2282952"/>
            <a:ext cx="6565392" cy="2292096"/>
          </a:xfrm>
          <a:prstGeom prst="rect">
            <a:avLst/>
          </a:prstGeom>
        </p:spPr>
      </p:pic>
    </p:spTree>
    <p:extLst>
      <p:ext uri="{BB962C8B-B14F-4D97-AF65-F5344CB8AC3E}">
        <p14:creationId xmlns:p14="http://schemas.microsoft.com/office/powerpoint/2010/main" val="775421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100" y="2578100"/>
            <a:ext cx="7796784" cy="1682496"/>
          </a:xfrm>
          <a:prstGeom prst="rect">
            <a:avLst/>
          </a:prstGeom>
        </p:spPr>
      </p:pic>
    </p:spTree>
    <p:extLst>
      <p:ext uri="{BB962C8B-B14F-4D97-AF65-F5344CB8AC3E}">
        <p14:creationId xmlns:p14="http://schemas.microsoft.com/office/powerpoint/2010/main" val="1389342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034" y="2282952"/>
            <a:ext cx="7632192" cy="2292096"/>
          </a:xfrm>
          <a:prstGeom prst="rect">
            <a:avLst/>
          </a:prstGeom>
        </p:spPr>
      </p:pic>
    </p:spTree>
    <p:extLst>
      <p:ext uri="{BB962C8B-B14F-4D97-AF65-F5344CB8AC3E}">
        <p14:creationId xmlns:p14="http://schemas.microsoft.com/office/powerpoint/2010/main" val="824014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587752"/>
            <a:ext cx="7498080" cy="1682496"/>
          </a:xfrm>
          <a:prstGeom prst="rect">
            <a:avLst/>
          </a:prstGeom>
        </p:spPr>
      </p:pic>
    </p:spTree>
    <p:extLst>
      <p:ext uri="{BB962C8B-B14F-4D97-AF65-F5344CB8AC3E}">
        <p14:creationId xmlns:p14="http://schemas.microsoft.com/office/powerpoint/2010/main" val="1851290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578100"/>
            <a:ext cx="7449312" cy="1682496"/>
          </a:xfrm>
          <a:prstGeom prst="rect">
            <a:avLst/>
          </a:prstGeom>
        </p:spPr>
      </p:pic>
    </p:spTree>
    <p:extLst>
      <p:ext uri="{BB962C8B-B14F-4D97-AF65-F5344CB8AC3E}">
        <p14:creationId xmlns:p14="http://schemas.microsoft.com/office/powerpoint/2010/main" val="1171115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600" y="2667000"/>
            <a:ext cx="8430768" cy="1511808"/>
          </a:xfrm>
          <a:prstGeom prst="rect">
            <a:avLst/>
          </a:prstGeom>
        </p:spPr>
      </p:pic>
    </p:spTree>
    <p:extLst>
      <p:ext uri="{BB962C8B-B14F-4D97-AF65-F5344CB8AC3E}">
        <p14:creationId xmlns:p14="http://schemas.microsoft.com/office/powerpoint/2010/main" val="320210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600" y="2946400"/>
            <a:ext cx="8430768" cy="963168"/>
          </a:xfrm>
          <a:prstGeom prst="rect">
            <a:avLst/>
          </a:prstGeom>
        </p:spPr>
      </p:pic>
    </p:spTree>
    <p:extLst>
      <p:ext uri="{BB962C8B-B14F-4D97-AF65-F5344CB8AC3E}">
        <p14:creationId xmlns:p14="http://schemas.microsoft.com/office/powerpoint/2010/main" val="180797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500" y="2667000"/>
            <a:ext cx="8503920" cy="1511808"/>
          </a:xfrm>
          <a:prstGeom prst="rect">
            <a:avLst/>
          </a:prstGeom>
        </p:spPr>
      </p:pic>
    </p:spTree>
    <p:extLst>
      <p:ext uri="{BB962C8B-B14F-4D97-AF65-F5344CB8AC3E}">
        <p14:creationId xmlns:p14="http://schemas.microsoft.com/office/powerpoint/2010/main" val="928583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TotalTime>
  <Words>482</Words>
  <Application>Microsoft Office PowerPoint</Application>
  <PresentationFormat>On-screen Show (4:3)</PresentationFormat>
  <Paragraphs>37</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Montserrat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Neil Jacobs</cp:lastModifiedBy>
  <cp:revision>64</cp:revision>
  <dcterms:created xsi:type="dcterms:W3CDTF">2016-04-21T14:27:57Z</dcterms:created>
  <dcterms:modified xsi:type="dcterms:W3CDTF">2016-05-11T21:32:01Z</dcterms:modified>
</cp:coreProperties>
</file>