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5143500" cx="9144000"/>
  <p:notesSz cx="6858000" cy="9144000"/>
  <p:embeddedFontLst>
    <p:embeddedFont>
      <p:font typeface="Average"/>
      <p:regular r:id="rId17"/>
    </p:embeddedFont>
    <p:embeddedFont>
      <p:font typeface="Oswald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Average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Oswald-bold.fntdata"/><Relationship Id="rId6" Type="http://schemas.openxmlformats.org/officeDocument/2006/relationships/slide" Target="slides/slide2.xml"/><Relationship Id="rId18" Type="http://schemas.openxmlformats.org/officeDocument/2006/relationships/font" Target="fonts/Oswald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4350278" y="2855377"/>
            <a:ext cx="443588" cy="105632"/>
            <a:chOff x="4137525" y="2915950"/>
            <a:chExt cx="869100" cy="207000"/>
          </a:xfrm>
        </p:grpSpPr>
        <p:sp>
          <p:nvSpPr>
            <p:cNvPr id="11" name="Shape 11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Shape 14"/>
          <p:cNvSpPr txBox="1"/>
          <p:nvPr>
            <p:ph type="ctrTitle"/>
          </p:nvPr>
        </p:nvSpPr>
        <p:spPr>
          <a:xfrm>
            <a:off x="671257" y="990800"/>
            <a:ext cx="7801500" cy="1730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2" name="Shape 42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265500" y="28452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Average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0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pollev.com/osi2016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671257" y="990800"/>
            <a:ext cx="7801500" cy="1730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Revolution Solutions</a:t>
            </a:r>
          </a:p>
          <a:p>
            <a:pPr lvl="0">
              <a:spcBef>
                <a:spcPts val="0"/>
              </a:spcBef>
              <a:buNone/>
            </a:pPr>
            <a:r>
              <a:rPr lang="en" sz="3000"/>
              <a:t>(Evolving Open Solutions #2)</a:t>
            </a:r>
          </a:p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x="671250" y="3174875"/>
            <a:ext cx="7972500" cy="1233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Frances Pinter, Lisa Spiro, Alison Mudditt, Marilyn Billings,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Aaron McCollough, Brett Bobley, Richard Price,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Tony Roche, Micah Vandegrift, Kamran Naim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comes next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311700" y="1152475"/>
            <a:ext cx="41232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457200" rtl="0">
              <a:spcBef>
                <a:spcPts val="0"/>
              </a:spcBef>
              <a:buNone/>
            </a:pPr>
            <a:r>
              <a:rPr lang="en" sz="2000">
                <a:solidFill>
                  <a:schemeClr val="dk1"/>
                </a:solidFill>
              </a:rPr>
              <a:t>Connecting academic social networks to IRs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 sz="2000">
                <a:solidFill>
                  <a:schemeClr val="dk1"/>
                </a:solidFill>
              </a:rPr>
              <a:t>Explore “OA lifecycle”  - missing necessary infrastructure?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 sz="2000">
                <a:solidFill>
                  <a:schemeClr val="dk1"/>
                </a:solidFill>
              </a:rPr>
              <a:t>Everybody else’s ideas (metrics, citations, impact, IRs)</a:t>
            </a:r>
          </a:p>
        </p:txBody>
      </p:sp>
      <p:pic>
        <p:nvPicPr>
          <p:cNvPr id="115" name="Shape 1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09900" y="1152475"/>
            <a:ext cx="4341674" cy="325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5. To Recap: Our Four Proposed Actions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311700" y="1152475"/>
            <a:ext cx="8520600" cy="3735900"/>
          </a:xfrm>
          <a:prstGeom prst="rect">
            <a:avLst/>
          </a:prstGeom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000">
                <a:solidFill>
                  <a:schemeClr val="dk1"/>
                </a:solidFill>
              </a:rPr>
              <a:t>Which of these proposed solutions would you be willing to participate in?</a:t>
            </a:r>
          </a:p>
          <a:p>
            <a:pPr indent="-355600" lvl="0" marL="457200" rtl="0">
              <a:spcBef>
                <a:spcPts val="0"/>
              </a:spcBef>
              <a:buClr>
                <a:schemeClr val="dk1"/>
              </a:buClr>
              <a:buSzPct val="100000"/>
              <a:buAutoNum type="arabicPeriod"/>
            </a:pPr>
            <a:r>
              <a:rPr lang="en" sz="2000">
                <a:solidFill>
                  <a:schemeClr val="dk1"/>
                </a:solidFill>
              </a:rPr>
              <a:t>Change culture through outreach/information</a:t>
            </a:r>
          </a:p>
          <a:p>
            <a:pPr indent="-355600" lvl="0" marL="457200" rtl="0">
              <a:spcBef>
                <a:spcPts val="0"/>
              </a:spcBef>
              <a:buClr>
                <a:schemeClr val="dk1"/>
              </a:buClr>
              <a:buSzPct val="100000"/>
              <a:buAutoNum type="arabicPeriod"/>
            </a:pPr>
            <a:r>
              <a:rPr lang="en" sz="2000">
                <a:solidFill>
                  <a:schemeClr val="dk1"/>
                </a:solidFill>
              </a:rPr>
              <a:t>Cooperative “venture” fund</a:t>
            </a:r>
          </a:p>
          <a:p>
            <a:pPr indent="-355600" lvl="0" marL="457200" rtl="0">
              <a:spcBef>
                <a:spcPts val="0"/>
              </a:spcBef>
              <a:buClr>
                <a:schemeClr val="dk1"/>
              </a:buClr>
              <a:buSzPct val="100000"/>
              <a:buAutoNum type="arabicPeriod"/>
            </a:pPr>
            <a:r>
              <a:rPr lang="en" sz="2000">
                <a:solidFill>
                  <a:schemeClr val="dk1"/>
                </a:solidFill>
              </a:rPr>
              <a:t>Free up subscription dollars</a:t>
            </a:r>
          </a:p>
          <a:p>
            <a:pPr indent="-355600" lvl="0" marL="457200" rtl="0">
              <a:spcBef>
                <a:spcPts val="0"/>
              </a:spcBef>
              <a:buClr>
                <a:schemeClr val="dk1"/>
              </a:buClr>
              <a:buSzPct val="100000"/>
              <a:buAutoNum type="arabicPeriod"/>
            </a:pPr>
            <a:r>
              <a:rPr lang="en" sz="2000">
                <a:solidFill>
                  <a:schemeClr val="dk1"/>
                </a:solidFill>
              </a:rPr>
              <a:t>Infrastructure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dk1"/>
                </a:solidFill>
              </a:rPr>
              <a:t>Please respond at: </a:t>
            </a:r>
            <a:r>
              <a:rPr lang="en" sz="2000" u="sng">
                <a:solidFill>
                  <a:schemeClr val="dk1"/>
                </a:solidFill>
                <a:hlinkClick r:id="rId3"/>
              </a:rPr>
              <a:t>http://pollev.com/osi2016</a:t>
            </a:r>
            <a:r>
              <a:rPr lang="en" sz="2000">
                <a:solidFill>
                  <a:schemeClr val="dk1"/>
                </a:solidFill>
              </a:rPr>
              <a:t> OR Text OSI2016 to 22333 once to join, then text your answer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ctrTitle"/>
          </p:nvPr>
        </p:nvSpPr>
        <p:spPr>
          <a:xfrm>
            <a:off x="671257" y="990800"/>
            <a:ext cx="7801500" cy="1730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Revolution Solutions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000"/>
              <a:t>(Evolving Open Solutions #2)</a:t>
            </a:r>
          </a:p>
        </p:txBody>
      </p:sp>
      <p:sp>
        <p:nvSpPr>
          <p:cNvPr id="127" name="Shape 127"/>
          <p:cNvSpPr txBox="1"/>
          <p:nvPr>
            <p:ph idx="1" type="subTitle"/>
          </p:nvPr>
        </p:nvSpPr>
        <p:spPr>
          <a:xfrm>
            <a:off x="671250" y="3174875"/>
            <a:ext cx="7972500" cy="1233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Frances Pinter, Lisa Spiro, Alison Mudditt, Marilyn Billings,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Aaron McCollough, Brett Bobley, Richard Price,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Tony Roche, Micah Vandegrift, Kamran Naim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Define the problem(s)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How can we build on/extend emerging OA models that seek to meet the needs of a broader range of disciplines/ audiences/content types? Barriers include: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Lack of flexibility in funding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Cultural issues in academy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New and old infrastructure competing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1. Change culture through outreach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152475"/>
            <a:ext cx="8520600" cy="3735900"/>
          </a:xfrm>
          <a:prstGeom prst="rect">
            <a:avLst/>
          </a:prstGeom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dk1"/>
                </a:solidFill>
              </a:rPr>
              <a:t>Problem - 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sz="2000">
                <a:solidFill>
                  <a:schemeClr val="dk1"/>
                </a:solidFill>
              </a:rPr>
              <a:t>Fragmented messaging about impact and benefits of OA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sz="2000">
                <a:solidFill>
                  <a:schemeClr val="dk1"/>
                </a:solidFill>
              </a:rPr>
              <a:t>...Leading to misunderstanding and lack of engagement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dk1"/>
                </a:solidFill>
              </a:rPr>
              <a:t>Proposal - 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sz="2000">
                <a:solidFill>
                  <a:schemeClr val="dk1"/>
                </a:solidFill>
              </a:rPr>
              <a:t>Create tools and opportunities for audience-specific outreach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457200" lvl="0" rtl="0">
              <a:spcBef>
                <a:spcPts val="0"/>
              </a:spcBef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comes next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200"/>
              <a:t>Build better connected storytelling about impact: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Expand toolkit for “bottom-up” engagement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Develop and implement strategies for top-down engagement: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e.g. messaging for senior administrators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Create “tiger teams” that can meet stakeholders on their turf (e.g. at disciplinary conferences, provosts’ meetings)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2. Co-op Investment/Transition Fund(s)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311700" y="1152475"/>
            <a:ext cx="8520600" cy="3735900"/>
          </a:xfrm>
          <a:prstGeom prst="rect">
            <a:avLst/>
          </a:prstGeom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dk1"/>
                </a:solidFill>
              </a:rPr>
              <a:t>Problem</a:t>
            </a:r>
            <a:r>
              <a:rPr lang="en">
                <a:solidFill>
                  <a:schemeClr val="dk1"/>
                </a:solidFill>
              </a:rPr>
              <a:t> 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Limited funds available to develop new models for content beyond STM journals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$$ is inflexible; one-time funds; small pilots that lack scale and efficiency</a:t>
            </a:r>
          </a:p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dk1"/>
                </a:solidFill>
              </a:rPr>
              <a:t>Proposal</a:t>
            </a:r>
            <a:r>
              <a:rPr lang="en">
                <a:solidFill>
                  <a:schemeClr val="dk1"/>
                </a:solidFill>
              </a:rPr>
              <a:t> </a:t>
            </a:r>
          </a:p>
          <a:p>
            <a:pPr indent="0" lvl="0" marL="45720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Consolidate strategy and funding for development of sustainable open models that meet the needs of different types of content, disciplines and geographies</a:t>
            </a:r>
          </a:p>
          <a:p>
            <a:pPr indent="457200" lv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comes next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457200" lvl="0" rtl="0">
              <a:spcBef>
                <a:spcPts val="0"/>
              </a:spcBef>
              <a:buNone/>
            </a:pPr>
            <a:r>
              <a:rPr lang="en" sz="2000">
                <a:solidFill>
                  <a:schemeClr val="dk1"/>
                </a:solidFill>
              </a:rPr>
              <a:t>Appoint Task Force to develop strategy and report at OSI ’17: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sz="2000">
                <a:solidFill>
                  <a:schemeClr val="dk1"/>
                </a:solidFill>
              </a:rPr>
              <a:t>Which initiatives should we fund and how do we make those decisions?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 sz="2000">
                <a:solidFill>
                  <a:schemeClr val="dk1"/>
                </a:solidFill>
              </a:rPr>
              <a:t>What are the possible sources of venture funding (libraries, other institutional funds, foundations, funders, commercial publishers, others in supply chain,  etc)?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3. Free up subscription dollars!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311700" y="1152475"/>
            <a:ext cx="8520600" cy="3735900"/>
          </a:xfrm>
          <a:prstGeom prst="rect">
            <a:avLst/>
          </a:prstGeom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Problem - 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Shrinking budgets, increasing subscription costs, big deals are easy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Proposal - 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Collective action from libraries; publishers phase out this model (or at least, create more flexibility/not penalize cancellation)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Proceed - 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Collective action from libraries &amp; publishers; OR Big Deals topic for future OSI workgroups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comes next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 sz="2000">
                <a:solidFill>
                  <a:srgbClr val="CCCCCC"/>
                </a:solidFill>
              </a:rPr>
              <a:t>OSI Charge Task Force with necessary negotiation expertise and influence to craft strategies for liberating funds</a:t>
            </a:r>
          </a:p>
          <a:p>
            <a:pPr indent="-355600" lvl="0" marL="457200" rtl="0">
              <a:spcBef>
                <a:spcPts val="0"/>
              </a:spcBef>
              <a:buClr>
                <a:srgbClr val="CCCCCC"/>
              </a:buClr>
              <a:buSzPct val="100000"/>
            </a:pPr>
            <a:r>
              <a:rPr lang="en" sz="2000">
                <a:solidFill>
                  <a:srgbClr val="CCCCCC"/>
                </a:solidFill>
              </a:rPr>
              <a:t>Redirection of existing funds towards OA </a:t>
            </a:r>
          </a:p>
          <a:p>
            <a:pPr indent="-355600" lvl="0" marL="457200" rtl="0">
              <a:spcBef>
                <a:spcPts val="0"/>
              </a:spcBef>
              <a:buClr>
                <a:srgbClr val="CCCCCC"/>
              </a:buClr>
              <a:buSzPct val="100000"/>
            </a:pPr>
            <a:r>
              <a:rPr lang="en" sz="2000">
                <a:solidFill>
                  <a:srgbClr val="CCCCCC"/>
                </a:solidFill>
              </a:rPr>
              <a:t>Prioritization of OA over subscription</a:t>
            </a:r>
          </a:p>
          <a:p>
            <a:pPr indent="-355600" lvl="0" marL="457200" rtl="0">
              <a:spcBef>
                <a:spcPts val="0"/>
              </a:spcBef>
              <a:buClr>
                <a:srgbClr val="CCCCCC"/>
              </a:buClr>
              <a:buSzPct val="100000"/>
            </a:pPr>
            <a:r>
              <a:rPr lang="en" sz="2000">
                <a:solidFill>
                  <a:srgbClr val="CCCCCC"/>
                </a:solidFill>
              </a:rPr>
              <a:t>Commitment from “big 5” commercial publishers re: no punitive measures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CCCCCC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4. Infrastructure beyond journals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1152475"/>
            <a:ext cx="8520600" cy="3735900"/>
          </a:xfrm>
          <a:prstGeom prst="rect">
            <a:avLst/>
          </a:prstGeom>
          <a:ln cap="flat" cmpd="sng" w="9525">
            <a:solidFill>
              <a:srgbClr val="B7B7B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000" u="sng">
                <a:solidFill>
                  <a:schemeClr val="dk1"/>
                </a:solidFill>
              </a:rPr>
              <a:t>Problem</a:t>
            </a:r>
          </a:p>
          <a:p>
            <a:pPr indent="457200" lvl="0">
              <a:spcBef>
                <a:spcPts val="0"/>
              </a:spcBef>
              <a:buNone/>
            </a:pPr>
            <a:r>
              <a:rPr lang="en" sz="2000">
                <a:solidFill>
                  <a:schemeClr val="dk1"/>
                </a:solidFill>
              </a:rPr>
              <a:t>Fragmentation and lack of interoperability of systems and processes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dk1"/>
                </a:solidFill>
              </a:rPr>
              <a:t>Proposal -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dk1"/>
                </a:solidFill>
              </a:rPr>
              <a:t>	Identify and plug gaps in OA infrastructure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dk1"/>
                </a:solidFill>
              </a:rPr>
              <a:t>Proceed -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dk1"/>
                </a:solidFill>
              </a:rPr>
              <a:t>	Coordinated approach to leverage work to date; partnership with OAPEN?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