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1C322DF4-DEF4-4EEF-8596-65925C7F1DE3}">
  <a:tblStyle styleId="{1C322DF4-DEF4-4EEF-8596-65925C7F1DE3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2209800" y="4464028"/>
            <a:ext cx="9144000" cy="1641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Clr>
                <a:srgbClr val="E2E2E2"/>
              </a:buClr>
              <a:buFont typeface="Calibri"/>
              <a:buNone/>
              <a:defRPr b="0" i="0" sz="9600" u="none" cap="none" strike="noStrike">
                <a:solidFill>
                  <a:srgbClr val="E2E2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9787" y="4367160"/>
            <a:ext cx="10515599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3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/>
          <p:nvPr>
            <p:ph idx="2" type="pic"/>
          </p:nvPr>
        </p:nvSpPr>
        <p:spPr>
          <a:xfrm>
            <a:off x="839787" y="987425"/>
            <a:ext cx="10515599" cy="33797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3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9787" y="5186516"/>
            <a:ext cx="10514011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839787" y="365125"/>
            <a:ext cx="10515599" cy="3534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3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839787" y="4489398"/>
            <a:ext cx="10514011" cy="1501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1446212" y="365125"/>
            <a:ext cx="9302752" cy="2992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4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1720643" y="3365557"/>
            <a:ext cx="8752299" cy="5489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838200" y="4501728"/>
            <a:ext cx="10512423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2" name="Shape 92"/>
          <p:cNvSpPr txBox="1"/>
          <p:nvPr/>
        </p:nvSpPr>
        <p:spPr>
          <a:xfrm>
            <a:off x="1111044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839787" y="2326966"/>
            <a:ext cx="10515599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839787" y="4850580"/>
            <a:ext cx="10514011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1337282" y="188595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1356798" y="257175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3" type="body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4" type="body"/>
          </p:nvPr>
        </p:nvSpPr>
        <p:spPr>
          <a:xfrm>
            <a:off x="4577441" y="257175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5" type="body"/>
          </p:nvPr>
        </p:nvSpPr>
        <p:spPr>
          <a:xfrm>
            <a:off x="7829035" y="188595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6" type="body"/>
          </p:nvPr>
        </p:nvSpPr>
        <p:spPr>
          <a:xfrm>
            <a:off x="7829035" y="257175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1332084" y="4297503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/>
          <p:nvPr>
            <p:ph idx="2" type="pic"/>
          </p:nvPr>
        </p:nvSpPr>
        <p:spPr>
          <a:xfrm>
            <a:off x="1332084" y="2256353"/>
            <a:ext cx="2940049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3" type="body"/>
          </p:nvPr>
        </p:nvSpPr>
        <p:spPr>
          <a:xfrm>
            <a:off x="1332084" y="4873764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4" type="body"/>
          </p:nvPr>
        </p:nvSpPr>
        <p:spPr>
          <a:xfrm>
            <a:off x="4568996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/>
          <p:nvPr>
            <p:ph idx="5" type="pic"/>
          </p:nvPr>
        </p:nvSpPr>
        <p:spPr>
          <a:xfrm>
            <a:off x="4568996" y="2256353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6" type="body"/>
          </p:nvPr>
        </p:nvSpPr>
        <p:spPr>
          <a:xfrm>
            <a:off x="4567644" y="4873764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7" type="body"/>
          </p:nvPr>
        </p:nvSpPr>
        <p:spPr>
          <a:xfrm>
            <a:off x="7804321" y="4297503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/>
          <p:nvPr>
            <p:ph idx="8" type="pic"/>
          </p:nvPr>
        </p:nvSpPr>
        <p:spPr>
          <a:xfrm>
            <a:off x="7804321" y="2256353"/>
            <a:ext cx="2932112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9" type="body"/>
          </p:nvPr>
        </p:nvSpPr>
        <p:spPr>
          <a:xfrm>
            <a:off x="7804196" y="4873762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9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 rot="5400000">
            <a:off x="4061231" y="-1115605"/>
            <a:ext cx="4351338" cy="1023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x="854532" y="4464028"/>
            <a:ext cx="9144000" cy="1641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2E2E2"/>
              </a:buClr>
              <a:buFont typeface="Calibri"/>
              <a:buNone/>
              <a:defRPr b="0" i="0" sz="9600" u="none" cap="none" strike="noStrike">
                <a:solidFill>
                  <a:srgbClr val="E2E2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854532" y="3693673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120000" y="1825625"/>
            <a:ext cx="502521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319839" y="1825625"/>
            <a:ext cx="503395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1120000" y="1681163"/>
            <a:ext cx="502521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1" i="0" sz="16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1120000" y="2505075"/>
            <a:ext cx="502521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319839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319839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3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1120000" y="2057400"/>
            <a:ext cx="36520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3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Font typeface="Arial"/>
              <a:buNone/>
              <a:defRPr b="0" i="0" sz="3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120000" y="2057400"/>
            <a:ext cx="36520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Font typeface="Arial"/>
              <a:buNone/>
              <a:defRPr b="0" i="0" sz="1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Font typeface="Calibri"/>
              <a:buNone/>
              <a:defRPr b="0" i="0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ctrTitle"/>
          </p:nvPr>
        </p:nvSpPr>
        <p:spPr>
          <a:xfrm>
            <a:off x="765924" y="4464025"/>
            <a:ext cx="105879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rgbClr val="E2E2E2"/>
              </a:buClr>
              <a:buSzPct val="25000"/>
              <a:buFont typeface="Calibri"/>
              <a:buNone/>
            </a:pPr>
            <a:r>
              <a:rPr b="0" i="0" lang="en-US" sz="9600" u="none" cap="none" strike="noStrike">
                <a:solidFill>
                  <a:srgbClr val="E2E2E2"/>
                </a:solidFill>
                <a:latin typeface="Calibri"/>
                <a:ea typeface="Calibri"/>
                <a:cs typeface="Calibri"/>
                <a:sym typeface="Calibri"/>
              </a:rPr>
              <a:t>Embargoes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rgbClr val="E2E2E2"/>
              </a:buClr>
              <a:buSzPct val="25000"/>
              <a:buFont typeface="Calibri"/>
              <a:buNone/>
            </a:pPr>
            <a:r>
              <a:rPr lang="en-US" sz="3000"/>
              <a:t>A period of time during which there is restricted access to content</a:t>
            </a:r>
          </a:p>
        </p:txBody>
      </p:sp>
      <p:sp>
        <p:nvSpPr>
          <p:cNvPr id="142" name="Shape 142"/>
          <p:cNvSpPr txBox="1"/>
          <p:nvPr>
            <p:ph idx="1" type="subTitle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OSI 2016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ctrTitle"/>
          </p:nvPr>
        </p:nvSpPr>
        <p:spPr>
          <a:xfrm>
            <a:off x="765924" y="4464025"/>
            <a:ext cx="105879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rgbClr val="E2E2E2"/>
              </a:buClr>
              <a:buSzPct val="25000"/>
              <a:buFont typeface="Calibri"/>
              <a:buNone/>
            </a:pPr>
            <a:r>
              <a:rPr b="0" i="0" lang="en-US" sz="9600" u="none" cap="none" strike="noStrike">
                <a:solidFill>
                  <a:srgbClr val="E2E2E2"/>
                </a:solidFill>
                <a:latin typeface="Calibri"/>
                <a:ea typeface="Calibri"/>
                <a:cs typeface="Calibri"/>
                <a:sym typeface="Calibri"/>
              </a:rPr>
              <a:t>Embargoes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rgbClr val="E2E2E2"/>
              </a:buClr>
              <a:buSzPct val="25000"/>
              <a:buFont typeface="Calibri"/>
              <a:buNone/>
            </a:pPr>
            <a:r>
              <a:rPr lang="en-US" sz="3000"/>
              <a:t>A period of time during which there is restricted access to content</a:t>
            </a:r>
          </a:p>
        </p:txBody>
      </p:sp>
      <p:sp>
        <p:nvSpPr>
          <p:cNvPr id="198" name="Shape 198"/>
          <p:cNvSpPr txBox="1"/>
          <p:nvPr>
            <p:ph idx="1" type="subTitle"/>
          </p:nvPr>
        </p:nvSpPr>
        <p:spPr>
          <a:xfrm>
            <a:off x="2209799" y="3694375"/>
            <a:ext cx="91440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OSI 2016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9375" y="505900"/>
            <a:ext cx="3394424" cy="339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Research questions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Who needs access?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How are embargoes determined</a:t>
            </a: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How do researchers/students find research articles</a:t>
            </a: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Impact of embargoes on researchers/students?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Effect of embargoes on other stakeholders?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Need to consider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Geographical and disciplinary differences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Changing landscape - use of AMs 5 years +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1100" y="3599625"/>
            <a:ext cx="2990049" cy="301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Tasks and timeframes</a:t>
            </a:r>
          </a:p>
        </p:txBody>
      </p:sp>
      <p:graphicFrame>
        <p:nvGraphicFramePr>
          <p:cNvPr id="213" name="Shape 213"/>
          <p:cNvGraphicFramePr/>
          <p:nvPr/>
        </p:nvGraphicFramePr>
        <p:xfrm>
          <a:off x="773625" y="144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{1C322DF4-DEF4-4EEF-8596-65925C7F1DE3}</a:tableStyleId>
              </a:tblPr>
              <a:tblGrid>
                <a:gridCol w="3073025"/>
                <a:gridCol w="5456450"/>
                <a:gridCol w="19176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frames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Estimated costed time</a:t>
                      </a: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Writing of the brief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Due two weeks from the end of the conference - 6 May 2016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Sourcing funding 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Needs to be secured by August 2016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Literature review  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months - begin August 2016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10 working days</a:t>
                      </a: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Live case studies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[Concurrent to Literature review] 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Due to be completed October 2016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working days</a:t>
                      </a: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Survey of the different stakeholders 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months total - Needs to start by October 2016 at the latest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5.1 Creating the survey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months. October - December 2016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 working days</a:t>
                      </a: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5.2 Identify &amp; engage participants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month. January 2017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working days</a:t>
                      </a: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5.3 Analysis of results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months. February - March 2017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working days</a:t>
                      </a: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Writing the brief/source funding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Project brief forms report to OSI 2 weeks after the conference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Funding offers actively sought (responsibility and management)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independent organisations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research funders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library organisations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publishers  </a:t>
            </a:r>
          </a:p>
          <a:p>
            <a:pPr indent="-228600" lvl="0" marL="457200" rtl="0">
              <a:spcBef>
                <a:spcPts val="1000"/>
              </a:spcBef>
            </a:pPr>
            <a:r>
              <a:rPr lang="en-US" sz="2800"/>
              <a:t>Risk that single funding might imply bias. Instead propose a ‘crowdfunding’ model of </a:t>
            </a:r>
            <a:r>
              <a:rPr lang="en-US"/>
              <a:t>12</a:t>
            </a:r>
            <a:r>
              <a:rPr lang="en-US" sz="2800"/>
              <a:t> funders of $5,000 each</a:t>
            </a:r>
          </a:p>
          <a:p>
            <a:pPr indent="-228600" lvl="1" marL="914400" rtl="0">
              <a:spcBef>
                <a:spcPts val="1000"/>
              </a:spcBef>
            </a:pPr>
            <a:r>
              <a:rPr lang="en-US"/>
              <a:t>$10K incl. for O/H and admin</a:t>
            </a:r>
          </a:p>
          <a:p>
            <a:pPr indent="-228600" lvl="1" marL="914400" rtl="0">
              <a:spcBef>
                <a:spcPts val="1000"/>
              </a:spcBef>
            </a:pPr>
            <a:r>
              <a:rPr lang="en-US"/>
              <a:t>$50K for research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9800" y="5390500"/>
            <a:ext cx="3407174" cy="14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RFI / Identify researcher(s)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Obtain estimate from potential researchers/groups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Criteria for researchers: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Independence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track record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global reach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acceptance by all stakeholder groups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200" y="3705725"/>
            <a:ext cx="4086450" cy="258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Literature review / case studies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identify and gather existing data and other relevant projects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n-US"/>
              <a:t>identify and examine the evidence from case studies (e.g. SAGE, T&amp;F LIS embargo trials)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5524" y="3864974"/>
            <a:ext cx="3908375" cy="256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Survey stakeholders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analyse data gathered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identify stakeholder groups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craft questions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pilot questions (steering group?)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design and create survey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117" y="1825624"/>
            <a:ext cx="3548583" cy="42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Engage participants / collect results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identify representative groups to extend survey reach to relevant stakeholder groups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distribute survey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manage collection of results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975" y="2956550"/>
            <a:ext cx="285750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Analyse and report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-US"/>
              <a:t>data analysis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draft report for OSI 2017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easy to interpret summary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data in figshare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potential for peer reviewed OA article(s) - No embargo!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blogs, The Conversation, Research Information, Inside Higher Ed, Scholarly Kitchen, Against the Grain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cross-stakeholder webinar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925" y="365125"/>
            <a:ext cx="3089775" cy="267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Future work (post OSI2017)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Consider standards work that can come from the findings relating to embargo setting:</a:t>
            </a:r>
          </a:p>
          <a:p>
            <a:pPr indent="-228600" lvl="0" marL="914400">
              <a:spcBef>
                <a:spcPts val="0"/>
              </a:spcBef>
            </a:pPr>
            <a:r>
              <a:rPr lang="en-US"/>
              <a:t>NICE</a:t>
            </a:r>
          </a:p>
          <a:p>
            <a:pPr indent="-228600" lvl="0" marL="914400">
              <a:spcBef>
                <a:spcPts val="0"/>
              </a:spcBef>
            </a:pPr>
            <a:r>
              <a:rPr lang="en-US"/>
              <a:t>NISO</a:t>
            </a:r>
          </a:p>
          <a:p>
            <a:pPr indent="-228600" lvl="0" marL="914400">
              <a:spcBef>
                <a:spcPts val="0"/>
              </a:spcBef>
            </a:pPr>
            <a:r>
              <a:rPr lang="en-US"/>
              <a:t>CASRAI</a:t>
            </a:r>
          </a:p>
          <a:p>
            <a:pPr indent="-228600" lvl="0" marL="914400">
              <a:spcBef>
                <a:spcPts val="0"/>
              </a:spcBef>
            </a:pPr>
            <a:r>
              <a:rPr lang="en-US"/>
              <a:t>Others?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4449" y="2915475"/>
            <a:ext cx="3705100" cy="37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724" y="-9524"/>
            <a:ext cx="7640099" cy="69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Definitions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7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Pre-Publication Embargoes</a:t>
            </a:r>
          </a:p>
          <a:p>
            <a:pPr indent="-203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Press embargoes – journalists like having embargoed access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ct val="12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Post-Publication Embargoes</a:t>
            </a:r>
          </a:p>
          <a:p>
            <a:pPr indent="-203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Access restrictions to Accepted Manuscripts </a:t>
            </a:r>
          </a:p>
          <a:p>
            <a:pPr lv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2000"/>
              <a:t>Subscription Embargo </a:t>
            </a:r>
          </a:p>
          <a:p>
            <a: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2000"/>
              <a:t>Access restrictions to Version of Record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ct val="12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No-Publication Embargoes</a:t>
            </a:r>
          </a:p>
          <a:p>
            <a:pPr indent="-203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Deposited content from Government studies (security), proprietary research, patents -  may or may not ever be publicly released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ct val="12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2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What is being embargoed?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Journal articles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/>
              <a:t>Press releases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/>
              <a:t>Proprietary research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/>
              <a:t>Security-related research (Governments)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/>
              <a:t>Other?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Impact of embargoes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1120000" y="1526075"/>
            <a:ext cx="10233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032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Funders</a:t>
            </a:r>
          </a:p>
          <a:p>
            <a:pPr indent="-2032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Authors</a:t>
            </a:r>
          </a:p>
          <a:p>
            <a:pPr indent="-2032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Researchers, discipline communities</a:t>
            </a:r>
          </a:p>
          <a:p>
            <a:pPr indent="-2032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Institutions, librarians, repository managers</a:t>
            </a:r>
          </a:p>
          <a:p>
            <a:pPr indent="-2032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Publishers</a:t>
            </a:r>
          </a:p>
          <a:p>
            <a:pPr indent="-2032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Learned Societies</a:t>
            </a:r>
          </a:p>
          <a:p>
            <a:pPr indent="-2032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2400"/>
              <a:t>Policy makers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rgbClr val="EDEDED"/>
              </a:buClr>
              <a:buSzPct val="100000"/>
              <a:buFont typeface="Arial"/>
              <a:buChar char="•"/>
            </a:pPr>
            <a:r>
              <a:rPr lang="en-US" sz="2400"/>
              <a:t>Journalists</a:t>
            </a:r>
          </a:p>
          <a:p>
            <a:pPr indent="-2032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Consumers (tax payers) – public</a:t>
            </a:r>
            <a:r>
              <a:rPr lang="en-US" sz="2400"/>
              <a:t> (e.g. </a:t>
            </a:r>
            <a:r>
              <a:rPr b="0" i="0" lang="en-US" sz="2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patients), small/medium enterprises, non-affiliated researchers, practitioners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lang="en-US"/>
              <a:t>Proposal - research project(s)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What are the impacts of embargoes on scholarly communication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Create evidence base for informed discussion on embargoes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Research in the next 12 months to inform OSI 2017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rgbClr val="EDEDED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DEDED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Research questions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120000" y="1825625"/>
            <a:ext cx="102337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Who needs access?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How are embargoes determined</a:t>
            </a: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How do researchers/students find research articles</a:t>
            </a:r>
            <a:r>
              <a:rPr b="0" i="0" lang="en-US" sz="28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Impact of embargoes on researchers/students?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Effect of embargoes on other stakeholders?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Need to consider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Geographical and disciplinary differences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Changing landscape - use of AMs 5 years +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rgbClr val="EDEDED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Preliminary cost estimation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based on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64 working days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$800 per day (or intern/PhD?)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1" marL="914400">
              <a:spcBef>
                <a:spcPts val="0"/>
              </a:spcBef>
            </a:pPr>
            <a:r>
              <a:rPr lang="en-US"/>
              <a:t>in the region of $50,000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500" y="255975"/>
            <a:ext cx="9722175" cy="634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epth">
  <a:themeElements>
    <a:clrScheme name="Depth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