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466" r:id="rId3"/>
    <p:sldId id="470" r:id="rId4"/>
    <p:sldId id="472" r:id="rId5"/>
    <p:sldId id="473" r:id="rId6"/>
    <p:sldId id="474" r:id="rId7"/>
    <p:sldId id="475" r:id="rId8"/>
    <p:sldId id="47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A100"/>
    <a:srgbClr val="014D2D"/>
    <a:srgbClr val="003B23"/>
    <a:srgbClr val="01553A"/>
    <a:srgbClr val="006037"/>
    <a:srgbClr val="1E6200"/>
    <a:srgbClr val="1E6228"/>
    <a:srgbClr val="2C562E"/>
    <a:srgbClr val="284504"/>
    <a:srgbClr val="FFB6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24" autoAdjust="0"/>
  </p:normalViewPr>
  <p:slideViewPr>
    <p:cSldViewPr snapToGrid="0" snapToObjects="1">
      <p:cViewPr>
        <p:scale>
          <a:sx n="81" d="100"/>
          <a:sy n="81" d="100"/>
        </p:scale>
        <p:origin x="-952" y="-336"/>
      </p:cViewPr>
      <p:guideLst>
        <p:guide orient="horz" pos="2160"/>
        <p:guide pos="2880"/>
      </p:guideLst>
    </p:cSldViewPr>
  </p:slideViewPr>
  <p:notesTextViewPr>
    <p:cViewPr>
      <p:scale>
        <a:sx n="95" d="100"/>
        <a:sy n="95" d="100"/>
      </p:scale>
      <p:origin x="0" y="2312"/>
    </p:cViewPr>
  </p:notesTextViewPr>
  <p:sorterViewPr>
    <p:cViewPr>
      <p:scale>
        <a:sx n="66" d="100"/>
        <a:sy n="66" d="100"/>
      </p:scale>
      <p:origin x="0" y="0"/>
    </p:cViewPr>
  </p:sorterViewPr>
  <p:notesViewPr>
    <p:cSldViewPr snapToGrid="0" snapToObjects="1">
      <p:cViewPr>
        <p:scale>
          <a:sx n="100" d="100"/>
          <a:sy n="100" d="100"/>
        </p:scale>
        <p:origin x="-1720"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B02ABB-EF7D-FB4A-87DA-3B2A821F5C83}" type="slidenum">
              <a:rPr lang="en-US" smtClean="0"/>
              <a:t>‹#›</a:t>
            </a:fld>
            <a:endParaRPr lang="en-US" dirty="0"/>
          </a:p>
        </p:txBody>
      </p:sp>
    </p:spTree>
    <p:extLst>
      <p:ext uri="{BB962C8B-B14F-4D97-AF65-F5344CB8AC3E}">
        <p14:creationId xmlns:p14="http://schemas.microsoft.com/office/powerpoint/2010/main" val="24137416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022CC-96A0-1B4C-81BB-D6FAF176140B}" type="slidenum">
              <a:rPr lang="en-US" smtClean="0"/>
              <a:t>‹#›</a:t>
            </a:fld>
            <a:endParaRPr lang="en-US" dirty="0"/>
          </a:p>
        </p:txBody>
      </p:sp>
    </p:spTree>
    <p:extLst>
      <p:ext uri="{BB962C8B-B14F-4D97-AF65-F5344CB8AC3E}">
        <p14:creationId xmlns:p14="http://schemas.microsoft.com/office/powerpoint/2010/main" val="2721013785"/>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Library as Publisher: New Publishing Ecosystems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Presented by: John W. Warren- Head, Mason Publishing Group/George Mason University Press, George Mason University Libraries</a:t>
            </a:r>
          </a:p>
          <a:p>
            <a:r>
              <a:rPr lang="en-US" sz="1200" kern="1200" dirty="0" smtClean="0">
                <a:solidFill>
                  <a:schemeClr val="tx1"/>
                </a:solidFill>
                <a:effectLst/>
                <a:latin typeface="+mn-lt"/>
                <a:ea typeface="+mn-ea"/>
                <a:cs typeface="+mn-cs"/>
              </a:rPr>
              <a:t>Many academic libraries are moving into the publishing landscape, and an increasing number of university presses are now part of their university library infrastructure. The business of libraries and publishers are now intertwined and overlapping. Libraries have been proponents of open access, whereas many scholarly publishers have been wary about, if not hesitant to implement, open models. How are priorities such as funding and sustainability achieved? The Mason Publishing Group, an initiative within the George Mason University Library, provides support and resources to the George Mason University community for creating, curating, and disseminating scholarly, creative, and educational works. Programs and services of the Mason Publishing Group include the George Mason University Press, scholarly communication and copyright, University dissertation and thesis services, the Mason institutional repository (MARS), electronic journal hosting and publishing, and data publication. Planned services include publication of e-books and conference proceedings. This session provides an overview of the current library publishing landscape and efforts at Mason to create and sustain this initiative.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0022CC-96A0-1B4C-81BB-D6FAF176140B}" type="slidenum">
              <a:rPr lang="en-US" smtClean="0"/>
              <a:t>1</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4119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48898"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a:xfrm>
            <a:off x="1143000" y="4344025"/>
            <a:ext cx="4572000" cy="41144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5" tIns="45718" rIns="91435" bIns="45718"/>
          <a:lstStyle/>
          <a:p>
            <a:endParaRPr lang="es-ES_tradnl" dirty="0">
              <a:latin typeface="Gill Sans"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0022CC-96A0-1B4C-81BB-D6FAF176140B}" type="slidenum">
              <a:rPr lang="en-US" smtClean="0"/>
              <a:t>3</a:t>
            </a:fld>
            <a:endParaRPr lang="en-US" dirty="0"/>
          </a:p>
        </p:txBody>
      </p:sp>
    </p:spTree>
    <p:extLst>
      <p:ext uri="{BB962C8B-B14F-4D97-AF65-F5344CB8AC3E}">
        <p14:creationId xmlns:p14="http://schemas.microsoft.com/office/powerpoint/2010/main" val="234255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0022CC-96A0-1B4C-81BB-D6FAF176140B}" type="slidenum">
              <a:rPr lang="en-US" smtClean="0"/>
              <a:t>4</a:t>
            </a:fld>
            <a:endParaRPr lang="en-US" dirty="0"/>
          </a:p>
        </p:txBody>
      </p:sp>
    </p:spTree>
    <p:extLst>
      <p:ext uri="{BB962C8B-B14F-4D97-AF65-F5344CB8AC3E}">
        <p14:creationId xmlns:p14="http://schemas.microsoft.com/office/powerpoint/2010/main" val="234255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0022CC-96A0-1B4C-81BB-D6FAF176140B}" type="slidenum">
              <a:rPr lang="en-US" smtClean="0"/>
              <a:t>5</a:t>
            </a:fld>
            <a:endParaRPr lang="en-US" dirty="0"/>
          </a:p>
        </p:txBody>
      </p:sp>
    </p:spTree>
    <p:extLst>
      <p:ext uri="{BB962C8B-B14F-4D97-AF65-F5344CB8AC3E}">
        <p14:creationId xmlns:p14="http://schemas.microsoft.com/office/powerpoint/2010/main" val="234255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0022CC-96A0-1B4C-81BB-D6FAF176140B}" type="slidenum">
              <a:rPr lang="en-US" smtClean="0"/>
              <a:t>6</a:t>
            </a:fld>
            <a:endParaRPr lang="en-US" dirty="0"/>
          </a:p>
        </p:txBody>
      </p:sp>
    </p:spTree>
    <p:extLst>
      <p:ext uri="{BB962C8B-B14F-4D97-AF65-F5344CB8AC3E}">
        <p14:creationId xmlns:p14="http://schemas.microsoft.com/office/powerpoint/2010/main" val="234255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0022CC-96A0-1B4C-81BB-D6FAF176140B}" type="slidenum">
              <a:rPr lang="en-US" smtClean="0"/>
              <a:t>7</a:t>
            </a:fld>
            <a:endParaRPr lang="en-US" dirty="0"/>
          </a:p>
        </p:txBody>
      </p:sp>
    </p:spTree>
    <p:extLst>
      <p:ext uri="{BB962C8B-B14F-4D97-AF65-F5344CB8AC3E}">
        <p14:creationId xmlns:p14="http://schemas.microsoft.com/office/powerpoint/2010/main" val="234255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People came committed to this and they participated and they worked!</a:t>
            </a:r>
          </a:p>
          <a:p>
            <a:pPr lvl="1"/>
            <a:r>
              <a:rPr lang="en-US" sz="1200" kern="1200" dirty="0" smtClean="0">
                <a:solidFill>
                  <a:schemeClr val="tx1"/>
                </a:solidFill>
                <a:effectLst/>
                <a:latin typeface="+mn-lt"/>
                <a:ea typeface="+mn-ea"/>
                <a:cs typeface="+mn-cs"/>
              </a:rPr>
              <a:t>But perhaps some worthy delegates (i.e. Provosts, Senior Researchers) did not come because of the time commitment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Need for Collective Action</a:t>
            </a:r>
          </a:p>
          <a:p>
            <a:pPr lvl="1"/>
            <a:r>
              <a:rPr lang="en-US" sz="1200" kern="1200" dirty="0" smtClean="0">
                <a:solidFill>
                  <a:schemeClr val="tx1"/>
                </a:solidFill>
                <a:effectLst/>
                <a:latin typeface="+mn-lt"/>
                <a:ea typeface="+mn-ea"/>
                <a:cs typeface="+mn-cs"/>
              </a:rPr>
              <a:t>Bring crowd share together</a:t>
            </a:r>
          </a:p>
          <a:p>
            <a:pPr lvl="1"/>
            <a:r>
              <a:rPr lang="en-US" sz="1200" kern="1200" dirty="0" smtClean="0">
                <a:solidFill>
                  <a:schemeClr val="tx1"/>
                </a:solidFill>
                <a:effectLst/>
                <a:latin typeface="+mn-lt"/>
                <a:ea typeface="+mn-ea"/>
                <a:cs typeface="+mn-cs"/>
              </a:rPr>
              <a:t>Collaborate / share  info across groups</a:t>
            </a:r>
          </a:p>
          <a:p>
            <a:pPr lvl="1"/>
            <a:r>
              <a:rPr lang="en-US" sz="1200" kern="1200" dirty="0" smtClean="0">
                <a:solidFill>
                  <a:schemeClr val="tx1"/>
                </a:solidFill>
                <a:effectLst/>
                <a:latin typeface="+mn-lt"/>
                <a:ea typeface="+mn-ea"/>
                <a:cs typeface="+mn-cs"/>
              </a:rPr>
              <a:t>Tell a single story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Need for a better way of communication/idea-sharing between different sectors of ecosystem</a:t>
            </a:r>
          </a:p>
          <a:p>
            <a:pPr lvl="1"/>
            <a:r>
              <a:rPr lang="en-US" sz="1200" kern="1200" dirty="0" smtClean="0">
                <a:solidFill>
                  <a:schemeClr val="tx1"/>
                </a:solidFill>
                <a:effectLst/>
                <a:latin typeface="+mn-lt"/>
                <a:ea typeface="+mn-ea"/>
                <a:cs typeface="+mn-cs"/>
              </a:rPr>
              <a:t>Telling/selling the story </a:t>
            </a:r>
          </a:p>
          <a:p>
            <a:pPr lvl="1"/>
            <a:r>
              <a:rPr lang="en-US" sz="1200" kern="1200" dirty="0" smtClean="0">
                <a:solidFill>
                  <a:schemeClr val="tx1"/>
                </a:solidFill>
                <a:effectLst/>
                <a:latin typeface="+mn-lt"/>
                <a:ea typeface="+mn-ea"/>
                <a:cs typeface="+mn-cs"/>
              </a:rPr>
              <a:t>Examples of OA told collectively to specific audiences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Most delegates/teams came with assumption OA is the best goal for future</a:t>
            </a:r>
          </a:p>
          <a:p>
            <a:pPr lvl="1"/>
            <a:r>
              <a:rPr lang="en-US" sz="1200" kern="1200" dirty="0" smtClean="0">
                <a:solidFill>
                  <a:schemeClr val="tx1"/>
                </a:solidFill>
                <a:effectLst/>
                <a:latin typeface="+mn-lt"/>
                <a:ea typeface="+mn-ea"/>
                <a:cs typeface="+mn-cs"/>
              </a:rPr>
              <a:t>Some discussed this but perhaps didn't question the assumption enough</a:t>
            </a:r>
          </a:p>
          <a:p>
            <a:pPr lvl="1"/>
            <a:r>
              <a:rPr lang="en-US" sz="1200" kern="1200" dirty="0" smtClean="0">
                <a:solidFill>
                  <a:schemeClr val="tx1"/>
                </a:solidFill>
                <a:effectLst/>
                <a:latin typeface="+mn-lt"/>
                <a:ea typeface="+mn-ea"/>
                <a:cs typeface="+mn-cs"/>
              </a:rPr>
              <a:t>Open is more complicated!</a:t>
            </a:r>
          </a:p>
          <a:p>
            <a:pPr lvl="1"/>
            <a:r>
              <a:rPr lang="en-US" sz="1200" kern="1200" dirty="0" smtClean="0">
                <a:solidFill>
                  <a:schemeClr val="tx1"/>
                </a:solidFill>
                <a:effectLst/>
                <a:latin typeface="+mn-lt"/>
                <a:ea typeface="+mn-ea"/>
                <a:cs typeface="+mn-cs"/>
              </a:rPr>
              <a:t>(Green OA is not the way forward)</a:t>
            </a:r>
          </a:p>
          <a:p>
            <a:pPr lvl="1"/>
            <a:r>
              <a:rPr lang="en-US" sz="1200" kern="1200" dirty="0" smtClean="0">
                <a:solidFill>
                  <a:schemeClr val="tx1"/>
                </a:solidFill>
                <a:effectLst/>
                <a:latin typeface="+mn-lt"/>
                <a:ea typeface="+mn-ea"/>
                <a:cs typeface="+mn-cs"/>
              </a:rPr>
              <a:t>We need better, clearer outreach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Foci of the next OSI</a:t>
            </a:r>
          </a:p>
          <a:p>
            <a:pPr lvl="1"/>
            <a:r>
              <a:rPr lang="en-US" sz="1200" kern="1200" dirty="0" smtClean="0">
                <a:solidFill>
                  <a:schemeClr val="tx1"/>
                </a:solidFill>
                <a:effectLst/>
                <a:latin typeface="+mn-lt"/>
                <a:ea typeface="+mn-ea"/>
                <a:cs typeface="+mn-cs"/>
              </a:rPr>
              <a:t>Develop more info to be presented at OSI 2017</a:t>
            </a:r>
          </a:p>
          <a:p>
            <a:pPr lvl="1"/>
            <a:r>
              <a:rPr lang="en-US" sz="1200" kern="1200" dirty="0" smtClean="0">
                <a:solidFill>
                  <a:schemeClr val="tx1"/>
                </a:solidFill>
                <a:effectLst/>
                <a:latin typeface="+mn-lt"/>
                <a:ea typeface="+mn-ea"/>
                <a:cs typeface="+mn-cs"/>
              </a:rPr>
              <a:t>Does every topic require another study before the next OSI meeting?</a:t>
            </a:r>
          </a:p>
          <a:p>
            <a:pPr lvl="1"/>
            <a:r>
              <a:rPr lang="en-US" sz="1200" kern="1200" dirty="0" smtClean="0">
                <a:solidFill>
                  <a:schemeClr val="tx1"/>
                </a:solidFill>
                <a:effectLst/>
                <a:latin typeface="+mn-lt"/>
                <a:ea typeface="+mn-ea"/>
                <a:cs typeface="+mn-cs"/>
              </a:rPr>
              <a:t>Desire to move the discussion forward</a:t>
            </a:r>
          </a:p>
          <a:p>
            <a:pPr lvl="1"/>
            <a:r>
              <a:rPr lang="en-US" sz="1200" kern="1200" dirty="0" smtClean="0">
                <a:solidFill>
                  <a:schemeClr val="tx1"/>
                </a:solidFill>
                <a:effectLst/>
                <a:latin typeface="+mn-lt"/>
                <a:ea typeface="+mn-ea"/>
                <a:cs typeface="+mn-cs"/>
              </a:rPr>
              <a:t>Develop standards?</a:t>
            </a:r>
          </a:p>
          <a:p>
            <a:pPr lvl="1"/>
            <a:r>
              <a:rPr lang="en-US" sz="1200" kern="1200" dirty="0" smtClean="0">
                <a:solidFill>
                  <a:schemeClr val="tx1"/>
                </a:solidFill>
                <a:effectLst/>
                <a:latin typeface="+mn-lt"/>
                <a:ea typeface="+mn-ea"/>
                <a:cs typeface="+mn-cs"/>
              </a:rPr>
              <a:t>Deliver tangibles or progress on goals</a:t>
            </a:r>
          </a:p>
          <a:p>
            <a:pPr lvl="1"/>
            <a:r>
              <a:rPr lang="en-US" sz="1200" kern="1200" dirty="0" smtClean="0">
                <a:solidFill>
                  <a:schemeClr val="tx1"/>
                </a:solidFill>
                <a:effectLst/>
                <a:latin typeface="+mn-lt"/>
                <a:ea typeface="+mn-ea"/>
                <a:cs typeface="+mn-cs"/>
              </a:rPr>
              <a:t>Confusion about the ultimate goal of this meeting was expressed by many delegates</a:t>
            </a:r>
          </a:p>
          <a:p>
            <a:pPr lvl="1"/>
            <a:r>
              <a:rPr lang="en-US" sz="1200" kern="1200" dirty="0" smtClean="0">
                <a:solidFill>
                  <a:schemeClr val="tx1"/>
                </a:solidFill>
                <a:effectLst/>
                <a:latin typeface="+mn-lt"/>
                <a:ea typeface="+mn-ea"/>
                <a:cs typeface="+mn-cs"/>
              </a:rPr>
              <a:t>What do we hope to achieve over the span of 10 years and how do we get there?</a:t>
            </a:r>
          </a:p>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0022CC-96A0-1B4C-81BB-D6FAF176140B}" type="slidenum">
              <a:rPr lang="en-US" smtClean="0"/>
              <a:t>8</a:t>
            </a:fld>
            <a:endParaRPr lang="en-US" dirty="0"/>
          </a:p>
        </p:txBody>
      </p:sp>
    </p:spTree>
    <p:extLst>
      <p:ext uri="{BB962C8B-B14F-4D97-AF65-F5344CB8AC3E}">
        <p14:creationId xmlns:p14="http://schemas.microsoft.com/office/powerpoint/2010/main" val="234255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rgbClr val="014D2D"/>
            </a:gs>
            <a:gs pos="100000">
              <a:srgbClr val="FFFFFF">
                <a:alpha val="72000"/>
              </a:srgbClr>
            </a:gs>
            <a:gs pos="29000">
              <a:srgbClr val="014D2D">
                <a:alpha val="87000"/>
              </a:srgbClr>
            </a:gs>
            <a:gs pos="57000">
              <a:srgbClr val="014D2D">
                <a:alpha val="93000"/>
              </a:srgbClr>
            </a:gs>
            <a:gs pos="70000">
              <a:srgbClr val="014D2D">
                <a:alpha val="8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Futura Medium"/>
              </a:defRPr>
            </a:lvl1pPr>
          </a:lstStyle>
          <a:p>
            <a:r>
              <a:rPr lang="en-US" noProof="0" dirty="0" smtClean="0"/>
              <a:t>Click to edit Master title style</a:t>
            </a:r>
            <a:endParaRPr lang="en-US" noProof="0"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5/13/14</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5/13/14</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5/13/14</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5/13/14</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5/13/14</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5/13/14</a:t>
            </a:r>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5/13/14</a:t>
            </a:r>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5/13/14</a:t>
            </a:r>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5/13/14</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atin typeface="Gill Sans"/>
                <a:cs typeface="Gill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5/13/14</a:t>
            </a:r>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5/13/14</a:t>
            </a:r>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D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5/13/14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Futura Medium"/>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2950"/>
            <a:ext cx="7772400" cy="2257906"/>
          </a:xfrm>
        </p:spPr>
        <p:txBody>
          <a:bodyPr>
            <a:normAutofit/>
          </a:bodyPr>
          <a:lstStyle/>
          <a:p>
            <a:r>
              <a:rPr lang="en-US" dirty="0" smtClean="0"/>
              <a:t>Themes &amp;</a:t>
            </a:r>
            <a:br>
              <a:rPr lang="en-US" dirty="0" smtClean="0"/>
            </a:br>
            <a:r>
              <a:rPr lang="en-US" dirty="0" smtClean="0"/>
              <a:t>Observations</a:t>
            </a:r>
            <a:endParaRPr lang="en-US" dirty="0"/>
          </a:p>
        </p:txBody>
      </p:sp>
      <p:sp>
        <p:nvSpPr>
          <p:cNvPr id="3" name="Subtitle 2"/>
          <p:cNvSpPr>
            <a:spLocks noGrp="1"/>
          </p:cNvSpPr>
          <p:nvPr>
            <p:ph type="subTitle" idx="1"/>
          </p:nvPr>
        </p:nvSpPr>
        <p:spPr>
          <a:xfrm>
            <a:off x="1371600" y="4170856"/>
            <a:ext cx="6400800" cy="2007028"/>
          </a:xfrm>
        </p:spPr>
        <p:txBody>
          <a:bodyPr>
            <a:normAutofit fontScale="92500" lnSpcReduction="10000"/>
          </a:bodyPr>
          <a:lstStyle/>
          <a:p>
            <a:r>
              <a:rPr lang="en-US" dirty="0" smtClean="0"/>
              <a:t>At Large Group</a:t>
            </a:r>
          </a:p>
          <a:p>
            <a:r>
              <a:rPr lang="en-US" dirty="0" smtClean="0"/>
              <a:t>April 22, 2016</a:t>
            </a:r>
          </a:p>
          <a:p>
            <a:r>
              <a:rPr lang="en-US" dirty="0" smtClean="0"/>
              <a:t>OSI 2016</a:t>
            </a:r>
            <a:br>
              <a:rPr lang="en-US" dirty="0" smtClean="0"/>
            </a:br>
            <a:r>
              <a:rPr lang="en-US" dirty="0" smtClean="0"/>
              <a:t>George </a:t>
            </a:r>
            <a:r>
              <a:rPr lang="en-US" dirty="0" smtClean="0"/>
              <a:t>Mason </a:t>
            </a:r>
            <a:r>
              <a:rPr lang="en-US" dirty="0" smtClean="0"/>
              <a:t>University</a:t>
            </a:r>
            <a:endParaRPr lang="en-US" dirty="0" smtClean="0"/>
          </a:p>
        </p:txBody>
      </p:sp>
      <p:pic>
        <p:nvPicPr>
          <p:cNvPr id="5" name="Picture 4" descr="OSI_Heade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24"/>
            <a:ext cx="5847770" cy="1916576"/>
          </a:xfrm>
          <a:prstGeom prst="rect">
            <a:avLst/>
          </a:prstGeom>
        </p:spPr>
      </p:pic>
    </p:spTree>
    <p:extLst>
      <p:ext uri="{BB962C8B-B14F-4D97-AF65-F5344CB8AC3E}">
        <p14:creationId xmlns:p14="http://schemas.microsoft.com/office/powerpoint/2010/main" val="10877759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3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74638"/>
            <a:ext cx="8229600" cy="1143000"/>
          </a:xfrm>
        </p:spPr>
        <p:txBody>
          <a:bodyPr>
            <a:normAutofit fontScale="90000"/>
          </a:bodyPr>
          <a:lstStyle/>
          <a:p>
            <a:r>
              <a:rPr lang="en-US" dirty="0" smtClean="0"/>
              <a:t>Collectively we </a:t>
            </a:r>
            <a:r>
              <a:rPr lang="en-US" dirty="0"/>
              <a:t>noted </a:t>
            </a:r>
            <a:r>
              <a:rPr lang="en-US" dirty="0" smtClean="0"/>
              <a:t>some themes and observations during OSI2016</a:t>
            </a:r>
            <a:endParaRPr lang="en-US" dirty="0"/>
          </a:p>
        </p:txBody>
      </p:sp>
    </p:spTree>
    <p:extLst>
      <p:ext uri="{BB962C8B-B14F-4D97-AF65-F5344CB8AC3E}">
        <p14:creationId xmlns:p14="http://schemas.microsoft.com/office/powerpoint/2010/main" val="1049951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066"/>
            <a:ext cx="8229600" cy="2657506"/>
          </a:xfrm>
        </p:spPr>
        <p:txBody>
          <a:bodyPr>
            <a:normAutofit/>
          </a:bodyPr>
          <a:lstStyle/>
          <a:p>
            <a:r>
              <a:rPr lang="en-US" sz="4400" dirty="0" smtClean="0"/>
              <a:t>Observations on the</a:t>
            </a:r>
            <a:br>
              <a:rPr lang="en-US" sz="4400" dirty="0" smtClean="0"/>
            </a:br>
            <a:r>
              <a:rPr lang="en-US" sz="6000" dirty="0" smtClean="0"/>
              <a:t>OSI Process </a:t>
            </a:r>
            <a:endParaRPr lang="en-US" sz="6000" dirty="0"/>
          </a:p>
        </p:txBody>
      </p:sp>
    </p:spTree>
    <p:extLst>
      <p:ext uri="{BB962C8B-B14F-4D97-AF65-F5344CB8AC3E}">
        <p14:creationId xmlns:p14="http://schemas.microsoft.com/office/powerpoint/2010/main" val="479550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187"/>
            <a:ext cx="8229600" cy="2657506"/>
          </a:xfrm>
        </p:spPr>
        <p:txBody>
          <a:bodyPr>
            <a:normAutofit fontScale="90000"/>
          </a:bodyPr>
          <a:lstStyle/>
          <a:p>
            <a:r>
              <a:rPr lang="en-US" sz="6700" dirty="0"/>
              <a:t>Changing Scholarly </a:t>
            </a:r>
            <a:r>
              <a:rPr lang="en-US" sz="6700" dirty="0" smtClean="0"/>
              <a:t>Outputs </a:t>
            </a:r>
            <a:r>
              <a:rPr lang="en-US" sz="4900" dirty="0" smtClean="0"/>
              <a:t>and</a:t>
            </a:r>
            <a:r>
              <a:rPr lang="en-US" sz="4900" dirty="0" smtClean="0"/>
              <a:t/>
            </a:r>
            <a:br>
              <a:rPr lang="en-US" sz="4900" dirty="0" smtClean="0"/>
            </a:br>
            <a:r>
              <a:rPr lang="en-US" sz="6700" dirty="0" smtClean="0"/>
              <a:t>Changing Needs </a:t>
            </a:r>
            <a:endParaRPr lang="en-US" sz="6700" dirty="0"/>
          </a:p>
        </p:txBody>
      </p:sp>
    </p:spTree>
    <p:extLst>
      <p:ext uri="{BB962C8B-B14F-4D97-AF65-F5344CB8AC3E}">
        <p14:creationId xmlns:p14="http://schemas.microsoft.com/office/powerpoint/2010/main" val="21730930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066"/>
            <a:ext cx="8229600" cy="2657506"/>
          </a:xfrm>
        </p:spPr>
        <p:txBody>
          <a:bodyPr>
            <a:normAutofit/>
          </a:bodyPr>
          <a:lstStyle/>
          <a:p>
            <a:r>
              <a:rPr lang="en-US" sz="4400" dirty="0" smtClean="0"/>
              <a:t>The Primacy of</a:t>
            </a:r>
            <a:br>
              <a:rPr lang="en-US" sz="4400" dirty="0" smtClean="0"/>
            </a:br>
            <a:r>
              <a:rPr lang="en-US" sz="6000" dirty="0" smtClean="0"/>
              <a:t>Promotion and Tenure</a:t>
            </a:r>
            <a:endParaRPr lang="en-US" sz="6000" dirty="0"/>
          </a:p>
        </p:txBody>
      </p:sp>
    </p:spTree>
    <p:extLst>
      <p:ext uri="{BB962C8B-B14F-4D97-AF65-F5344CB8AC3E}">
        <p14:creationId xmlns:p14="http://schemas.microsoft.com/office/powerpoint/2010/main" val="12100222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066"/>
            <a:ext cx="8229600" cy="2657506"/>
          </a:xfrm>
        </p:spPr>
        <p:txBody>
          <a:bodyPr>
            <a:normAutofit/>
          </a:bodyPr>
          <a:lstStyle/>
          <a:p>
            <a:r>
              <a:rPr lang="en-US" sz="6000" dirty="0" smtClean="0"/>
              <a:t>Stakeholders </a:t>
            </a:r>
            <a:r>
              <a:rPr lang="en-US" sz="4400" dirty="0" smtClean="0"/>
              <a:t>and</a:t>
            </a:r>
            <a:r>
              <a:rPr lang="en-US" sz="6000" dirty="0" smtClean="0"/>
              <a:t> Missing Voices</a:t>
            </a:r>
            <a:endParaRPr lang="en-US" sz="6000" dirty="0"/>
          </a:p>
        </p:txBody>
      </p:sp>
    </p:spTree>
    <p:extLst>
      <p:ext uri="{BB962C8B-B14F-4D97-AF65-F5344CB8AC3E}">
        <p14:creationId xmlns:p14="http://schemas.microsoft.com/office/powerpoint/2010/main" val="3490944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066"/>
            <a:ext cx="8229600" cy="2657506"/>
          </a:xfrm>
        </p:spPr>
        <p:txBody>
          <a:bodyPr>
            <a:normAutofit/>
          </a:bodyPr>
          <a:lstStyle/>
          <a:p>
            <a:r>
              <a:rPr lang="en-US" sz="4400" dirty="0" smtClean="0"/>
              <a:t>The Influence of</a:t>
            </a:r>
            <a:br>
              <a:rPr lang="en-US" sz="4400" dirty="0" smtClean="0"/>
            </a:br>
            <a:r>
              <a:rPr lang="en-US" sz="6000" dirty="0" smtClean="0"/>
              <a:t>Impact</a:t>
            </a:r>
            <a:endParaRPr lang="en-US" sz="6000" dirty="0"/>
          </a:p>
        </p:txBody>
      </p:sp>
    </p:spTree>
    <p:extLst>
      <p:ext uri="{BB962C8B-B14F-4D97-AF65-F5344CB8AC3E}">
        <p14:creationId xmlns:p14="http://schemas.microsoft.com/office/powerpoint/2010/main" val="20598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066"/>
            <a:ext cx="8229600" cy="2657506"/>
          </a:xfrm>
        </p:spPr>
        <p:txBody>
          <a:bodyPr>
            <a:normAutofit/>
          </a:bodyPr>
          <a:lstStyle/>
          <a:p>
            <a:r>
              <a:rPr lang="en-US" sz="4400" dirty="0" smtClean="0"/>
              <a:t>Notes on</a:t>
            </a:r>
            <a:r>
              <a:rPr lang="en-US" sz="6000" dirty="0"/>
              <a:t/>
            </a:r>
            <a:br>
              <a:rPr lang="en-US" sz="6000" dirty="0"/>
            </a:br>
            <a:r>
              <a:rPr lang="en-US" sz="6000" dirty="0"/>
              <a:t>Moving </a:t>
            </a:r>
            <a:r>
              <a:rPr lang="en-US" sz="6000" dirty="0" smtClean="0"/>
              <a:t>Forward</a:t>
            </a:r>
            <a:endParaRPr lang="en-US" sz="6000" dirty="0"/>
          </a:p>
        </p:txBody>
      </p:sp>
    </p:spTree>
    <p:extLst>
      <p:ext uri="{BB962C8B-B14F-4D97-AF65-F5344CB8AC3E}">
        <p14:creationId xmlns:p14="http://schemas.microsoft.com/office/powerpoint/2010/main" val="32927901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57649</TotalTime>
  <Words>89</Words>
  <Application>Microsoft Macintosh PowerPoint</Application>
  <PresentationFormat>On-screen Show (4:3)</PresentationFormat>
  <Paragraphs>48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 Black </vt:lpstr>
      <vt:lpstr>Themes &amp; Observations</vt:lpstr>
      <vt:lpstr>Collectively we noted some themes and observations during OSI2016</vt:lpstr>
      <vt:lpstr>Observations on the OSI Process </vt:lpstr>
      <vt:lpstr>Changing Scholarly Outputs and Changing Needs </vt:lpstr>
      <vt:lpstr>The Primacy of Promotion and Tenure</vt:lpstr>
      <vt:lpstr>Stakeholders and Missing Voices</vt:lpstr>
      <vt:lpstr>The Influence of Impact</vt:lpstr>
      <vt:lpstr>Notes on Moving Forward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Warren</dc:creator>
  <cp:lastModifiedBy>John Warren</cp:lastModifiedBy>
  <cp:revision>630</cp:revision>
  <cp:lastPrinted>2015-03-06T16:41:01Z</cp:lastPrinted>
  <dcterms:created xsi:type="dcterms:W3CDTF">2012-09-25T03:06:18Z</dcterms:created>
  <dcterms:modified xsi:type="dcterms:W3CDTF">2016-04-22T11:07:06Z</dcterms:modified>
</cp:coreProperties>
</file>